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47"/>
  </p:notesMasterIdLst>
  <p:sldIdLst>
    <p:sldId id="1153" r:id="rId2"/>
    <p:sldId id="328" r:id="rId3"/>
    <p:sldId id="434" r:id="rId4"/>
    <p:sldId id="435" r:id="rId5"/>
    <p:sldId id="327" r:id="rId6"/>
    <p:sldId id="259" r:id="rId7"/>
    <p:sldId id="275" r:id="rId8"/>
    <p:sldId id="335" r:id="rId9"/>
    <p:sldId id="305" r:id="rId10"/>
    <p:sldId id="3546" r:id="rId11"/>
    <p:sldId id="306" r:id="rId12"/>
    <p:sldId id="1233" r:id="rId13"/>
    <p:sldId id="1729" r:id="rId14"/>
    <p:sldId id="4175" r:id="rId15"/>
    <p:sldId id="4166" r:id="rId16"/>
    <p:sldId id="4097" r:id="rId17"/>
    <p:sldId id="279" r:id="rId18"/>
    <p:sldId id="345" r:id="rId19"/>
    <p:sldId id="1094" r:id="rId20"/>
    <p:sldId id="4174" r:id="rId21"/>
    <p:sldId id="1099" r:id="rId22"/>
    <p:sldId id="4095" r:id="rId23"/>
    <p:sldId id="1670" r:id="rId24"/>
    <p:sldId id="3974" r:id="rId25"/>
    <p:sldId id="4177" r:id="rId26"/>
    <p:sldId id="340" r:id="rId27"/>
    <p:sldId id="329" r:id="rId28"/>
    <p:sldId id="330" r:id="rId29"/>
    <p:sldId id="380" r:id="rId30"/>
    <p:sldId id="310" r:id="rId31"/>
    <p:sldId id="384" r:id="rId32"/>
    <p:sldId id="381" r:id="rId33"/>
    <p:sldId id="1156" r:id="rId34"/>
    <p:sldId id="1732" r:id="rId35"/>
    <p:sldId id="314" r:id="rId36"/>
    <p:sldId id="375" r:id="rId37"/>
    <p:sldId id="1231" r:id="rId38"/>
    <p:sldId id="374" r:id="rId39"/>
    <p:sldId id="317" r:id="rId40"/>
    <p:sldId id="4170" r:id="rId41"/>
    <p:sldId id="4169" r:id="rId42"/>
    <p:sldId id="311" r:id="rId43"/>
    <p:sldId id="389" r:id="rId44"/>
    <p:sldId id="1027" r:id="rId45"/>
    <p:sldId id="108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E43300"/>
    <a:srgbClr val="FFD800"/>
    <a:srgbClr val="00B0F0"/>
    <a:srgbClr val="CF1D01"/>
    <a:srgbClr val="E2E004"/>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17" autoAdjust="0"/>
    <p:restoredTop sz="93722"/>
  </p:normalViewPr>
  <p:slideViewPr>
    <p:cSldViewPr snapToGrid="0" snapToObjects="1">
      <p:cViewPr varScale="1">
        <p:scale>
          <a:sx n="94" d="100"/>
          <a:sy n="94" d="100"/>
        </p:scale>
        <p:origin x="90" y="360"/>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D1A9-42F7-A4C5-DCDA07EAA8BC}"/>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D1A9-42F7-A4C5-DCDA07EAA8BC}"/>
              </c:ext>
            </c:extLst>
          </c:dPt>
          <c:dPt>
            <c:idx val="2"/>
            <c:invertIfNegative val="0"/>
            <c:bubble3D val="0"/>
            <c:spPr>
              <a:solidFill>
                <a:srgbClr val="00B0F0"/>
              </a:solidFill>
              <a:ln>
                <a:noFill/>
              </a:ln>
              <a:effectLst/>
            </c:spPr>
            <c:extLst>
              <c:ext xmlns:c16="http://schemas.microsoft.com/office/drawing/2014/chart" uri="{C3380CC4-5D6E-409C-BE32-E72D297353CC}">
                <c16:uniqueId val="{00000005-D1A9-42F7-A4C5-DCDA07EAA8BC}"/>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D1A9-42F7-A4C5-DCDA07EAA8BC}"/>
              </c:ext>
            </c:extLst>
          </c:dPt>
          <c:dPt>
            <c:idx val="4"/>
            <c:invertIfNegative val="0"/>
            <c:bubble3D val="0"/>
            <c:spPr>
              <a:solidFill>
                <a:srgbClr val="0070C0"/>
              </a:solidFill>
              <a:ln>
                <a:noFill/>
              </a:ln>
              <a:effectLst/>
            </c:spPr>
            <c:extLst>
              <c:ext xmlns:c16="http://schemas.microsoft.com/office/drawing/2014/chart" uri="{C3380CC4-5D6E-409C-BE32-E72D297353CC}">
                <c16:uniqueId val="{00000000-7094-4F7D-8020-88B279E61BAB}"/>
              </c:ext>
            </c:extLst>
          </c:dPt>
          <c:dLbls>
            <c:spPr>
              <a:noFill/>
              <a:ln>
                <a:noFill/>
              </a:ln>
              <a:effectLst/>
            </c:spPr>
            <c:txPr>
              <a:bodyPr rot="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Sheet1!$P$6:$P$10</c:f>
              <c:numCache>
                <c:formatCode>General</c:formatCode>
                <c:ptCount val="5"/>
                <c:pt idx="0">
                  <c:v>3.1</c:v>
                </c:pt>
                <c:pt idx="1">
                  <c:v>8.2000000000000011</c:v>
                </c:pt>
                <c:pt idx="2">
                  <c:v>14.3</c:v>
                </c:pt>
                <c:pt idx="3">
                  <c:v>23.2</c:v>
                </c:pt>
                <c:pt idx="4">
                  <c:v>51.1</c:v>
                </c:pt>
              </c:numCache>
            </c:numRef>
          </c:val>
          <c:extLst>
            <c:ext xmlns:c16="http://schemas.microsoft.com/office/drawing/2014/chart" uri="{C3380CC4-5D6E-409C-BE32-E72D297353CC}">
              <c16:uniqueId val="{00000008-D1A9-42F7-A4C5-DCDA07EAA8BC}"/>
            </c:ext>
          </c:extLst>
        </c:ser>
        <c:dLbls>
          <c:showLegendKey val="0"/>
          <c:showVal val="0"/>
          <c:showCatName val="0"/>
          <c:showSerName val="0"/>
          <c:showPercent val="0"/>
          <c:showBubbleSize val="0"/>
        </c:dLbls>
        <c:gapWidth val="75"/>
        <c:overlap val="40"/>
        <c:axId val="2091363752"/>
        <c:axId val="2091297480"/>
      </c:barChart>
      <c:catAx>
        <c:axId val="2091363752"/>
        <c:scaling>
          <c:orientation val="minMax"/>
        </c:scaling>
        <c:delete val="0"/>
        <c:axPos val="b"/>
        <c:majorTickMark val="out"/>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crossAx val="2091297480"/>
        <c:crosses val="autoZero"/>
        <c:auto val="1"/>
        <c:lblAlgn val="ctr"/>
        <c:lblOffset val="100"/>
        <c:noMultiLvlLbl val="0"/>
      </c:catAx>
      <c:valAx>
        <c:axId val="20912974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crossAx val="2091363752"/>
        <c:crosses val="autoZero"/>
        <c:crossBetween val="between"/>
      </c:valAx>
      <c:spPr>
        <a:noFill/>
        <a:ln>
          <a:noFill/>
        </a:ln>
        <a:effectLst/>
      </c:spPr>
    </c:plotArea>
    <c:plotVisOnly val="1"/>
    <c:dispBlanksAs val="gap"/>
    <c:showDLblsOverMax val="0"/>
  </c:chart>
  <c:spPr>
    <a:noFill/>
    <a:ln>
      <a:noFill/>
    </a:ln>
    <a:effectLst/>
  </c:spPr>
  <c:txPr>
    <a:bodyPr/>
    <a:lstStyle/>
    <a:p>
      <a:pPr>
        <a:defRPr sz="15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rgbClr val="0070C0"/>
            </a:solidFill>
            <a:ln>
              <a:noFill/>
            </a:ln>
            <a:effectLst/>
          </c:spPr>
          <c:invertIfNegative val="0"/>
          <c:val>
            <c:numRef>
              <c:f>Sheet1!$I$6:$M$6</c:f>
              <c:numCache>
                <c:formatCode>General</c:formatCode>
                <c:ptCount val="5"/>
                <c:pt idx="4">
                  <c:v>51.1</c:v>
                </c:pt>
              </c:numCache>
            </c:numRef>
          </c:val>
          <c:extLst>
            <c:ext xmlns:c16="http://schemas.microsoft.com/office/drawing/2014/chart" uri="{C3380CC4-5D6E-409C-BE32-E72D297353CC}">
              <c16:uniqueId val="{00000000-4879-4F47-ACE1-C24E3044C522}"/>
            </c:ext>
          </c:extLst>
        </c:ser>
        <c:ser>
          <c:idx val="1"/>
          <c:order val="1"/>
          <c:spPr>
            <a:solidFill>
              <a:schemeClr val="accent2"/>
            </a:solidFill>
            <a:ln>
              <a:noFill/>
            </a:ln>
            <a:effectLst/>
          </c:spPr>
          <c:invertIfNegative val="0"/>
          <c:val>
            <c:numRef>
              <c:f>Sheet1!$I$7:$M$7</c:f>
              <c:numCache>
                <c:formatCode>General</c:formatCode>
                <c:ptCount val="5"/>
                <c:pt idx="3">
                  <c:v>23.2</c:v>
                </c:pt>
                <c:pt idx="4">
                  <c:v>23.2</c:v>
                </c:pt>
              </c:numCache>
            </c:numRef>
          </c:val>
          <c:extLst>
            <c:ext xmlns:c16="http://schemas.microsoft.com/office/drawing/2014/chart" uri="{C3380CC4-5D6E-409C-BE32-E72D297353CC}">
              <c16:uniqueId val="{00000001-4879-4F47-ACE1-C24E3044C522}"/>
            </c:ext>
          </c:extLst>
        </c:ser>
        <c:ser>
          <c:idx val="2"/>
          <c:order val="2"/>
          <c:spPr>
            <a:solidFill>
              <a:srgbClr val="00B0F0"/>
            </a:solidFill>
            <a:ln>
              <a:noFill/>
            </a:ln>
            <a:effectLst/>
          </c:spPr>
          <c:invertIfNegative val="0"/>
          <c:val>
            <c:numRef>
              <c:f>Sheet1!$I$8:$M$8</c:f>
              <c:numCache>
                <c:formatCode>General</c:formatCode>
                <c:ptCount val="5"/>
                <c:pt idx="2">
                  <c:v>14.3</c:v>
                </c:pt>
                <c:pt idx="3">
                  <c:v>14.3</c:v>
                </c:pt>
                <c:pt idx="4">
                  <c:v>14.3</c:v>
                </c:pt>
              </c:numCache>
            </c:numRef>
          </c:val>
          <c:extLst>
            <c:ext xmlns:c16="http://schemas.microsoft.com/office/drawing/2014/chart" uri="{C3380CC4-5D6E-409C-BE32-E72D297353CC}">
              <c16:uniqueId val="{00000002-4879-4F47-ACE1-C24E3044C522}"/>
            </c:ext>
          </c:extLst>
        </c:ser>
        <c:ser>
          <c:idx val="3"/>
          <c:order val="3"/>
          <c:spPr>
            <a:solidFill>
              <a:schemeClr val="accent6"/>
            </a:solidFill>
            <a:ln>
              <a:noFill/>
            </a:ln>
            <a:effectLst/>
          </c:spPr>
          <c:invertIfNegative val="0"/>
          <c:val>
            <c:numRef>
              <c:f>Sheet1!$I$9:$M$9</c:f>
              <c:numCache>
                <c:formatCode>General</c:formatCode>
                <c:ptCount val="5"/>
                <c:pt idx="1">
                  <c:v>8.2000000000000011</c:v>
                </c:pt>
                <c:pt idx="2">
                  <c:v>8.2000000000000011</c:v>
                </c:pt>
                <c:pt idx="3">
                  <c:v>8.2000000000000011</c:v>
                </c:pt>
                <c:pt idx="4">
                  <c:v>8.2000000000000011</c:v>
                </c:pt>
              </c:numCache>
            </c:numRef>
          </c:val>
          <c:extLst>
            <c:ext xmlns:c16="http://schemas.microsoft.com/office/drawing/2014/chart" uri="{C3380CC4-5D6E-409C-BE32-E72D297353CC}">
              <c16:uniqueId val="{00000003-4879-4F47-ACE1-C24E3044C522}"/>
            </c:ext>
          </c:extLst>
        </c:ser>
        <c:ser>
          <c:idx val="4"/>
          <c:order val="4"/>
          <c:spPr>
            <a:solidFill>
              <a:srgbClr val="0C4C88"/>
            </a:solidFill>
            <a:ln>
              <a:noFill/>
            </a:ln>
            <a:effectLst/>
          </c:spPr>
          <c:invertIfNegative val="0"/>
          <c:val>
            <c:numRef>
              <c:f>Sheet1!$I$10:$M$10</c:f>
              <c:numCache>
                <c:formatCode>General</c:formatCode>
                <c:ptCount val="5"/>
                <c:pt idx="0">
                  <c:v>3.1</c:v>
                </c:pt>
                <c:pt idx="1">
                  <c:v>3.1</c:v>
                </c:pt>
                <c:pt idx="2">
                  <c:v>3.1</c:v>
                </c:pt>
                <c:pt idx="3">
                  <c:v>3.1</c:v>
                </c:pt>
                <c:pt idx="4">
                  <c:v>3.1</c:v>
                </c:pt>
              </c:numCache>
            </c:numRef>
          </c:val>
          <c:extLst>
            <c:ext xmlns:c16="http://schemas.microsoft.com/office/drawing/2014/chart" uri="{C3380CC4-5D6E-409C-BE32-E72D297353CC}">
              <c16:uniqueId val="{00000004-4879-4F47-ACE1-C24E3044C522}"/>
            </c:ext>
          </c:extLst>
        </c:ser>
        <c:dLbls>
          <c:showLegendKey val="0"/>
          <c:showVal val="0"/>
          <c:showCatName val="0"/>
          <c:showSerName val="0"/>
          <c:showPercent val="0"/>
          <c:showBubbleSize val="0"/>
        </c:dLbls>
        <c:gapWidth val="150"/>
        <c:overlap val="100"/>
        <c:axId val="2091197256"/>
        <c:axId val="2091391512"/>
      </c:barChart>
      <c:catAx>
        <c:axId val="2091197256"/>
        <c:scaling>
          <c:orientation val="minMax"/>
        </c:scaling>
        <c:delete val="0"/>
        <c:axPos val="b"/>
        <c:majorTickMark val="out"/>
        <c:minorTickMark val="none"/>
        <c:tickLblPos val="nextTo"/>
        <c:spPr>
          <a:noFill/>
          <a:ln w="9525" cap="flat" cmpd="sng" algn="ctr">
            <a:solidFill>
              <a:schemeClr val="accent3"/>
            </a:solidFill>
            <a:round/>
          </a:ln>
          <a:effectLst/>
        </c:spPr>
        <c:txPr>
          <a:bodyPr rot="-6000000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crossAx val="2091391512"/>
        <c:crosses val="autoZero"/>
        <c:auto val="1"/>
        <c:lblAlgn val="ctr"/>
        <c:lblOffset val="100"/>
        <c:noMultiLvlLbl val="0"/>
      </c:catAx>
      <c:valAx>
        <c:axId val="20913915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1400" b="0" i="0" u="none" strike="noStrike" kern="1200" baseline="0">
                <a:solidFill>
                  <a:srgbClr val="0C4C88"/>
                </a:solidFill>
                <a:latin typeface="+mn-lt"/>
                <a:ea typeface="+mn-ea"/>
                <a:cs typeface="+mn-cs"/>
              </a:defRPr>
            </a:pPr>
            <a:endParaRPr lang="en-US"/>
          </a:p>
        </c:txPr>
        <c:crossAx val="2091197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0.09536</cdr:x>
      <cdr:y>0.04943</cdr:y>
    </cdr:from>
    <cdr:to>
      <cdr:x>0.88806</cdr:x>
      <cdr:y>0.89556</cdr:y>
    </cdr:to>
    <cdr:sp macro="" textlink="">
      <cdr:nvSpPr>
        <cdr:cNvPr id="2" name="Freeform 1"/>
        <cdr:cNvSpPr/>
      </cdr:nvSpPr>
      <cdr:spPr>
        <a:xfrm xmlns:a="http://schemas.openxmlformats.org/drawingml/2006/main">
          <a:off x="499406" y="161925"/>
          <a:ext cx="4151366" cy="2771775"/>
        </a:xfrm>
        <a:custGeom xmlns:a="http://schemas.openxmlformats.org/drawingml/2006/main">
          <a:avLst/>
          <a:gdLst>
            <a:gd name="connsiteX0" fmla="*/ 0 w 4233076"/>
            <a:gd name="connsiteY0" fmla="*/ 2897433 h 2897433"/>
            <a:gd name="connsiteX1" fmla="*/ 444500 w 4233076"/>
            <a:gd name="connsiteY1" fmla="*/ 2808533 h 2897433"/>
            <a:gd name="connsiteX2" fmla="*/ 1346200 w 4233076"/>
            <a:gd name="connsiteY2" fmla="*/ 2567233 h 2897433"/>
            <a:gd name="connsiteX3" fmla="*/ 2273300 w 4233076"/>
            <a:gd name="connsiteY3" fmla="*/ 2186233 h 2897433"/>
            <a:gd name="connsiteX4" fmla="*/ 3175000 w 4233076"/>
            <a:gd name="connsiteY4" fmla="*/ 1551233 h 2897433"/>
            <a:gd name="connsiteX5" fmla="*/ 4140200 w 4233076"/>
            <a:gd name="connsiteY5" fmla="*/ 128833 h 2897433"/>
            <a:gd name="connsiteX6" fmla="*/ 4140200 w 4233076"/>
            <a:gd name="connsiteY6" fmla="*/ 154233 h 289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3076" h="2897433">
              <a:moveTo>
                <a:pt x="0" y="2897433"/>
              </a:moveTo>
              <a:cubicBezTo>
                <a:pt x="110066" y="2880499"/>
                <a:pt x="220133" y="2863566"/>
                <a:pt x="444500" y="2808533"/>
              </a:cubicBezTo>
              <a:cubicBezTo>
                <a:pt x="668867" y="2753500"/>
                <a:pt x="1041400" y="2670950"/>
                <a:pt x="1346200" y="2567233"/>
              </a:cubicBezTo>
              <a:cubicBezTo>
                <a:pt x="1651000" y="2463516"/>
                <a:pt x="1968500" y="2355566"/>
                <a:pt x="2273300" y="2186233"/>
              </a:cubicBezTo>
              <a:cubicBezTo>
                <a:pt x="2578100" y="2016900"/>
                <a:pt x="2863850" y="1894133"/>
                <a:pt x="3175000" y="1551233"/>
              </a:cubicBezTo>
              <a:cubicBezTo>
                <a:pt x="3486150" y="1208333"/>
                <a:pt x="3979333" y="361666"/>
                <a:pt x="4140200" y="128833"/>
              </a:cubicBezTo>
              <a:cubicBezTo>
                <a:pt x="4301067" y="-104000"/>
                <a:pt x="4220633" y="25116"/>
                <a:pt x="4140200" y="154233"/>
              </a:cubicBezTo>
            </a:path>
          </a:pathLst>
        </a:custGeom>
        <a:noFill xmlns:a="http://schemas.openxmlformats.org/drawingml/2006/main"/>
        <a:ln xmlns:a="http://schemas.openxmlformats.org/drawingml/2006/main" w="25400">
          <a:solidFill>
            <a:srgbClr val="0C4C88"/>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0.09294</cdr:x>
      <cdr:y>0.05637</cdr:y>
    </cdr:from>
    <cdr:to>
      <cdr:x>0.88745</cdr:x>
      <cdr:y>0.89944</cdr:y>
    </cdr:to>
    <cdr:cxnSp macro="">
      <cdr:nvCxnSpPr>
        <cdr:cNvPr id="4" name="Straight Connector 3">
          <a:extLst xmlns:a="http://schemas.openxmlformats.org/drawingml/2006/main">
            <a:ext uri="{FF2B5EF4-FFF2-40B4-BE49-F238E27FC236}">
              <a16:creationId xmlns:a16="http://schemas.microsoft.com/office/drawing/2014/main" id="{C3594F26-1885-4937-8DE7-7E5C225A6AB8}"/>
            </a:ext>
          </a:extLst>
        </cdr:cNvPr>
        <cdr:cNvCxnSpPr/>
      </cdr:nvCxnSpPr>
      <cdr:spPr>
        <a:xfrm xmlns:a="http://schemas.openxmlformats.org/drawingml/2006/main" flipV="1">
          <a:off x="486706" y="184666"/>
          <a:ext cx="4160891" cy="2761735"/>
        </a:xfrm>
        <a:prstGeom xmlns:a="http://schemas.openxmlformats.org/drawingml/2006/main" prst="line">
          <a:avLst/>
        </a:prstGeom>
        <a:ln xmlns:a="http://schemas.openxmlformats.org/drawingml/2006/main">
          <a:solidFill>
            <a:schemeClr val="accent2"/>
          </a:solidFill>
          <a:prstDash val="dash"/>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Slide taken from page 10, Chad Stone, Danilo </a:t>
            </a:r>
            <a:r>
              <a:rPr lang="en-US" sz="1200" kern="1200" dirty="0" err="1">
                <a:solidFill>
                  <a:schemeClr val="tx1"/>
                </a:solidFill>
                <a:effectLst/>
                <a:latin typeface="+mn-lt"/>
                <a:ea typeface="+mn-ea"/>
                <a:cs typeface="+mn-cs"/>
              </a:rPr>
              <a:t>Trisi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Arloc</a:t>
            </a:r>
            <a:r>
              <a:rPr lang="en-US" sz="1200" kern="1200" dirty="0">
                <a:solidFill>
                  <a:schemeClr val="tx1"/>
                </a:solidFill>
                <a:effectLst/>
                <a:latin typeface="+mn-lt"/>
                <a:ea typeface="+mn-ea"/>
                <a:cs typeface="+mn-cs"/>
              </a:rPr>
              <a:t> Sherman, and Roderick Taylor, “A Guide to Statistics on Historical Trends in Income Inequality,”</a:t>
            </a:r>
            <a:r>
              <a:rPr lang="en-US" dirty="0">
                <a:effectLst/>
              </a:rPr>
              <a:t>  May 15, 2018</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252004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voxeu.org</a:t>
            </a:r>
            <a:r>
              <a:rPr lang="en-US" dirty="0"/>
              <a:t>/article/forms-and-sources-inequality-united-states</a:t>
            </a:r>
          </a:p>
        </p:txBody>
      </p:sp>
      <p:sp>
        <p:nvSpPr>
          <p:cNvPr id="4" name="Slide Number Placeholder 3"/>
          <p:cNvSpPr>
            <a:spLocks noGrp="1"/>
          </p:cNvSpPr>
          <p:nvPr>
            <p:ph type="sldNum" sz="quarter" idx="10"/>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398545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28617-0451-44BE-AC82-7FE3DD456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DF4196-F966-4329-BDF7-977A1F6516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1DFD08C-D35E-45F0-B077-773BC7B830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41BFAA-77C8-4C7C-9010-3EBAFD06BDA7}"/>
              </a:ext>
            </a:extLst>
          </p:cNvPr>
          <p:cNvSpPr>
            <a:spLocks noGrp="1"/>
          </p:cNvSpPr>
          <p:nvPr>
            <p:ph type="dt" sz="half" idx="10"/>
          </p:nvPr>
        </p:nvSpPr>
        <p:spPr>
          <a:xfrm>
            <a:off x="838200" y="6356350"/>
            <a:ext cx="2743200" cy="365125"/>
          </a:xfrm>
          <a:prstGeom prst="rect">
            <a:avLst/>
          </a:prstGeom>
        </p:spPr>
        <p:txBody>
          <a:bodyPr/>
          <a:lstStyle/>
          <a:p>
            <a:fld id="{DEC6080A-7F46-4EC1-9E2A-DEE2B0C0D0C4}" type="datetime1">
              <a:rPr lang="en-GB" smtClean="0"/>
              <a:t>23/10/2023</a:t>
            </a:fld>
            <a:endParaRPr lang="en-GB"/>
          </a:p>
        </p:txBody>
      </p:sp>
      <p:sp>
        <p:nvSpPr>
          <p:cNvPr id="6" name="Footer Placeholder 5">
            <a:extLst>
              <a:ext uri="{FF2B5EF4-FFF2-40B4-BE49-F238E27FC236}">
                <a16:creationId xmlns:a16="http://schemas.microsoft.com/office/drawing/2014/main" id="{3276B7AF-7CE5-4FB3-9153-26335332B2F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493ABD0-5698-44B0-A20E-93E689F5EC11}"/>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24870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EA43-E33B-4398-A0D3-10175F31D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2B3D3B0-D4A8-4A53-A9C0-C3D768CEF8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6EB4231-347F-4CC7-8E6E-54A4B4BD2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733CE5-9EEA-4FCE-84B5-B77B3ED256E4}"/>
              </a:ext>
            </a:extLst>
          </p:cNvPr>
          <p:cNvSpPr>
            <a:spLocks noGrp="1"/>
          </p:cNvSpPr>
          <p:nvPr>
            <p:ph type="dt" sz="half" idx="10"/>
          </p:nvPr>
        </p:nvSpPr>
        <p:spPr>
          <a:xfrm>
            <a:off x="838200" y="6356350"/>
            <a:ext cx="2743200" cy="365125"/>
          </a:xfrm>
          <a:prstGeom prst="rect">
            <a:avLst/>
          </a:prstGeom>
        </p:spPr>
        <p:txBody>
          <a:bodyPr/>
          <a:lstStyle/>
          <a:p>
            <a:fld id="{492268C9-B903-42EF-B4B9-89EE1457A750}" type="datetime1">
              <a:rPr lang="en-GB" smtClean="0"/>
              <a:t>23/10/2023</a:t>
            </a:fld>
            <a:endParaRPr lang="en-GB"/>
          </a:p>
        </p:txBody>
      </p:sp>
      <p:sp>
        <p:nvSpPr>
          <p:cNvPr id="6" name="Footer Placeholder 5">
            <a:extLst>
              <a:ext uri="{FF2B5EF4-FFF2-40B4-BE49-F238E27FC236}">
                <a16:creationId xmlns:a16="http://schemas.microsoft.com/office/drawing/2014/main" id="{25067ED4-813C-4ACA-9460-DF0467B1F77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F957ABE-8D0D-4FE1-8AC6-42637A49AA73}"/>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951797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9884-1EBD-4CFB-900E-31709D6AE45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B83C7BB-33CA-4513-81C3-904F3FF7023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21061-A01D-4C95-B06A-3B6E3153F4BD}"/>
              </a:ext>
            </a:extLst>
          </p:cNvPr>
          <p:cNvSpPr>
            <a:spLocks noGrp="1"/>
          </p:cNvSpPr>
          <p:nvPr>
            <p:ph type="dt" sz="half" idx="10"/>
          </p:nvPr>
        </p:nvSpPr>
        <p:spPr>
          <a:xfrm>
            <a:off x="838200" y="6356350"/>
            <a:ext cx="2743200" cy="365125"/>
          </a:xfrm>
          <a:prstGeom prst="rect">
            <a:avLst/>
          </a:prstGeom>
        </p:spPr>
        <p:txBody>
          <a:bodyPr/>
          <a:lstStyle/>
          <a:p>
            <a:fld id="{92BE42B5-B0B7-4092-BBD8-0F7E813817C0}" type="datetime1">
              <a:rPr lang="en-GB" smtClean="0"/>
              <a:t>23/10/2023</a:t>
            </a:fld>
            <a:endParaRPr lang="en-GB"/>
          </a:p>
        </p:txBody>
      </p:sp>
      <p:sp>
        <p:nvSpPr>
          <p:cNvPr id="5" name="Footer Placeholder 4">
            <a:extLst>
              <a:ext uri="{FF2B5EF4-FFF2-40B4-BE49-F238E27FC236}">
                <a16:creationId xmlns:a16="http://schemas.microsoft.com/office/drawing/2014/main" id="{AABBDAB3-9221-4678-93DD-6F4F5EC8866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C935253-D773-40E7-BBEB-6A3B31A2D71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418995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0A103-CD01-42A7-AEAF-E742EB987E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98D1B4-4288-4E84-9E79-06CD6F9487C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576B0C-6E8C-4DC7-B670-D5C2372A95B5}"/>
              </a:ext>
            </a:extLst>
          </p:cNvPr>
          <p:cNvSpPr>
            <a:spLocks noGrp="1"/>
          </p:cNvSpPr>
          <p:nvPr>
            <p:ph type="dt" sz="half" idx="10"/>
          </p:nvPr>
        </p:nvSpPr>
        <p:spPr>
          <a:xfrm>
            <a:off x="838200" y="6356350"/>
            <a:ext cx="2743200" cy="365125"/>
          </a:xfrm>
          <a:prstGeom prst="rect">
            <a:avLst/>
          </a:prstGeom>
        </p:spPr>
        <p:txBody>
          <a:bodyPr/>
          <a:lstStyle/>
          <a:p>
            <a:fld id="{04F56108-3E6D-409D-937E-FF84CEBAA288}" type="datetime1">
              <a:rPr lang="en-GB" smtClean="0"/>
              <a:t>23/10/2023</a:t>
            </a:fld>
            <a:endParaRPr lang="en-GB"/>
          </a:p>
        </p:txBody>
      </p:sp>
      <p:sp>
        <p:nvSpPr>
          <p:cNvPr id="5" name="Footer Placeholder 4">
            <a:extLst>
              <a:ext uri="{FF2B5EF4-FFF2-40B4-BE49-F238E27FC236}">
                <a16:creationId xmlns:a16="http://schemas.microsoft.com/office/drawing/2014/main" id="{77C3B5BA-0640-4759-8CD2-B3F7A36A51D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975AD88-CDA7-425D-A0BA-A42540EADD9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165740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1A1B-6776-4671-B601-DE113DE8231B}"/>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D656840-887C-4162-B08D-F195479EBBAD}"/>
              </a:ext>
            </a:extLst>
          </p:cNvPr>
          <p:cNvSpPr>
            <a:spLocks noGrp="1"/>
          </p:cNvSpPr>
          <p:nvPr>
            <p:ph type="sldNum" sz="quarter" idx="10"/>
          </p:nvPr>
        </p:nvSpPr>
        <p:spPr/>
        <p:txBody>
          <a:bodyPr/>
          <a:lstStyle/>
          <a:p>
            <a:fld id="{D9F085D5-EC86-4F6A-B501-C1359CB39116}" type="slidenum">
              <a:rPr lang="en-GB" smtClean="0"/>
              <a:pPr/>
              <a:t>‹#›</a:t>
            </a:fld>
            <a:endParaRPr lang="en-GB"/>
          </a:p>
        </p:txBody>
      </p:sp>
      <p:pic>
        <p:nvPicPr>
          <p:cNvPr id="4" name="Picture 3">
            <a:extLst>
              <a:ext uri="{FF2B5EF4-FFF2-40B4-BE49-F238E27FC236}">
                <a16:creationId xmlns:a16="http://schemas.microsoft.com/office/drawing/2014/main" id="{553C378D-FDAB-4499-9FE3-EC729E56D893}"/>
              </a:ext>
            </a:extLst>
          </p:cNvPr>
          <p:cNvPicPr>
            <a:picLocks noChangeAspect="1"/>
          </p:cNvPicPr>
          <p:nvPr userDrawn="1"/>
        </p:nvPicPr>
        <p:blipFill>
          <a:blip r:embed="rId2"/>
          <a:stretch>
            <a:fillRect/>
          </a:stretch>
        </p:blipFill>
        <p:spPr>
          <a:xfrm rot="16200000">
            <a:off x="-3081015" y="195085"/>
            <a:ext cx="1892739" cy="2017721"/>
          </a:xfrm>
          <a:prstGeom prst="rect">
            <a:avLst/>
          </a:prstGeom>
        </p:spPr>
      </p:pic>
    </p:spTree>
    <p:extLst>
      <p:ext uri="{BB962C8B-B14F-4D97-AF65-F5344CB8AC3E}">
        <p14:creationId xmlns:p14="http://schemas.microsoft.com/office/powerpoint/2010/main" val="1926639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7"/>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8"/>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28" r:id="rId11"/>
    <p:sldLayoutId id="2147483729" r:id="rId12"/>
    <p:sldLayoutId id="2147483730" r:id="rId13"/>
    <p:sldLayoutId id="2147483731" r:id="rId14"/>
    <p:sldLayoutId id="2147483735" r:id="rId15"/>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Users/Jon/NEED%20Dropbox/Presentations/Inequality/Programs/incshr.p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Users/Jon/NEED%20Dropbox/Presentations/Inequality/Images/CBPP_AbruptIncrease.p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file:////Users/Jon/NEED%20Dropbox/Presentations/Inequality/Images/CBO_AfterTax.png" TargetMode="Externa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file:////Users/Jon/NEED%20Dropbox/Presentations/Inequality/Images/NYTimes_WageGrowth.p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file:////Users/Jon/NEED%20Dropbox/Presentations/Inequality/Charts/quintshares.png" TargetMode="External"/><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file:////Users/Jon/NEED%20Dropbox/Presentations/Inequality/Images/WealthShares.pn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file:////Users/Jon/NEED%20Dropbox/Presentations/RacialWealth/Charts/WealthDistribution.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file:////Users/Jon/NEED%20Dropbox/Presentations/RacialWealth/Charts/WbyInc.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file:////Users/Jon/NEED%20Dropbox/Presentations/Inequality/Images/dist_cbpp.png"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inequality.org/facts/income-inequality/" TargetMode="External"/><Relationship Id="rId4" Type="http://schemas.openxmlformats.org/officeDocument/2006/relationships/image" Target="file:////Users/Jon/NEED%20Dropbox/Presentations/Inequality/Charts/unions.pn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AE4E16-0EA1-40DB-A268-EDEE8E15754E}"/>
              </a:ext>
            </a:extLst>
          </p:cNvPr>
          <p:cNvPicPr>
            <a:picLocks noChangeAspect="1"/>
          </p:cNvPicPr>
          <p:nvPr/>
        </p:nvPicPr>
        <p:blipFill rotWithShape="1">
          <a:blip r:embed="rId2"/>
          <a:srcRect t="12500" b="12500"/>
          <a:stretch/>
        </p:blipFill>
        <p:spPr>
          <a:xfrm>
            <a:off x="0" y="0"/>
            <a:ext cx="12192000" cy="6858000"/>
          </a:xfrm>
          <a:prstGeom prst="rect">
            <a:avLst/>
          </a:prstGeom>
        </p:spPr>
      </p:pic>
      <p:sp>
        <p:nvSpPr>
          <p:cNvPr id="2" name="Title 1"/>
          <p:cNvSpPr>
            <a:spLocks noGrp="1"/>
          </p:cNvSpPr>
          <p:nvPr>
            <p:ph type="ctrTitle"/>
          </p:nvPr>
        </p:nvSpPr>
        <p:spPr>
          <a:xfrm>
            <a:off x="1524000" y="1806869"/>
            <a:ext cx="9144000" cy="1289761"/>
          </a:xfrm>
        </p:spPr>
        <p:txBody>
          <a:bodyPr anchor="ctr" anchorCtr="0"/>
          <a:lstStyle/>
          <a:p>
            <a:r>
              <a:rPr lang="en-US" dirty="0">
                <a:solidFill>
                  <a:schemeClr val="bg1"/>
                </a:solidFill>
              </a:rPr>
              <a:t>Economic Inequality</a:t>
            </a:r>
          </a:p>
        </p:txBody>
      </p:sp>
      <p:sp>
        <p:nvSpPr>
          <p:cNvPr id="3" name="Subtitle 2"/>
          <p:cNvSpPr>
            <a:spLocks noGrp="1"/>
          </p:cNvSpPr>
          <p:nvPr>
            <p:ph type="subTitle" idx="1"/>
          </p:nvPr>
        </p:nvSpPr>
        <p:spPr>
          <a:xfrm>
            <a:off x="1413638" y="3241142"/>
            <a:ext cx="9144000" cy="2989084"/>
          </a:xfrm>
        </p:spPr>
        <p:txBody>
          <a:bodyPr>
            <a:normAutofit lnSpcReduction="10000"/>
          </a:bodyPr>
          <a:lstStyle/>
          <a:p>
            <a:pPr>
              <a:lnSpc>
                <a:spcPct val="100000"/>
              </a:lnSpc>
              <a:spcBef>
                <a:spcPts val="0"/>
              </a:spcBef>
            </a:pPr>
            <a:r>
              <a:rPr lang="en-US" sz="3200" b="1" dirty="0">
                <a:solidFill>
                  <a:schemeClr val="bg1"/>
                </a:solidFill>
              </a:rPr>
              <a:t>Roger White, Ph.D.</a:t>
            </a:r>
          </a:p>
          <a:p>
            <a:pPr>
              <a:lnSpc>
                <a:spcPct val="100000"/>
              </a:lnSpc>
              <a:spcBef>
                <a:spcPts val="0"/>
              </a:spcBef>
            </a:pPr>
            <a:r>
              <a:rPr lang="en-US" sz="2800" i="1" dirty="0">
                <a:solidFill>
                  <a:schemeClr val="bg1"/>
                </a:solidFill>
              </a:rPr>
              <a:t>Professor and Douglas W. Ferguson Chair of </a:t>
            </a:r>
          </a:p>
          <a:p>
            <a:pPr>
              <a:lnSpc>
                <a:spcPct val="100000"/>
              </a:lnSpc>
              <a:spcBef>
                <a:spcPts val="0"/>
              </a:spcBef>
            </a:pPr>
            <a:r>
              <a:rPr lang="en-US" sz="2800" i="1" dirty="0">
                <a:solidFill>
                  <a:schemeClr val="bg1"/>
                </a:solidFill>
              </a:rPr>
              <a:t>International Economics, Whittier College</a:t>
            </a:r>
          </a:p>
          <a:p>
            <a:pPr>
              <a:lnSpc>
                <a:spcPct val="100000"/>
              </a:lnSpc>
              <a:spcBef>
                <a:spcPts val="0"/>
              </a:spcBef>
            </a:pPr>
            <a:endParaRPr lang="en-US" sz="2800" i="1" dirty="0">
              <a:solidFill>
                <a:schemeClr val="bg1"/>
              </a:solidFill>
            </a:endParaRPr>
          </a:p>
          <a:p>
            <a:pPr>
              <a:lnSpc>
                <a:spcPct val="100000"/>
              </a:lnSpc>
              <a:spcBef>
                <a:spcPts val="0"/>
              </a:spcBef>
            </a:pPr>
            <a:r>
              <a:rPr lang="en-US" sz="3200" b="1" dirty="0" err="1">
                <a:solidFill>
                  <a:schemeClr val="bg1"/>
                </a:solidFill>
              </a:rPr>
              <a:t>Osher</a:t>
            </a:r>
            <a:r>
              <a:rPr lang="en-US" sz="3200" b="1" dirty="0">
                <a:solidFill>
                  <a:schemeClr val="bg1"/>
                </a:solidFill>
              </a:rPr>
              <a:t> Lifelong Learning Institute</a:t>
            </a:r>
          </a:p>
          <a:p>
            <a:pPr>
              <a:lnSpc>
                <a:spcPct val="100000"/>
              </a:lnSpc>
              <a:spcBef>
                <a:spcPts val="0"/>
              </a:spcBef>
            </a:pPr>
            <a:r>
              <a:rPr lang="en-US" sz="3200" b="1" dirty="0">
                <a:solidFill>
                  <a:schemeClr val="bg1"/>
                </a:solidFill>
              </a:rPr>
              <a:t>Eckerd College</a:t>
            </a:r>
          </a:p>
          <a:p>
            <a:pPr>
              <a:lnSpc>
                <a:spcPct val="100000"/>
              </a:lnSpc>
              <a:spcBef>
                <a:spcPts val="0"/>
              </a:spcBef>
            </a:pPr>
            <a:r>
              <a:rPr lang="en-US" sz="1800" b="1" dirty="0">
                <a:solidFill>
                  <a:schemeClr val="bg1"/>
                </a:solidFill>
              </a:rPr>
              <a:t>October 24, 2023</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pic>
        <p:nvPicPr>
          <p:cNvPr id="6" name="Picture 5">
            <a:extLst>
              <a:ext uri="{FF2B5EF4-FFF2-40B4-BE49-F238E27FC236}">
                <a16:creationId xmlns:a16="http://schemas.microsoft.com/office/drawing/2014/main" id="{E3739F97-2E48-4EBF-904D-C4533E495050}"/>
              </a:ext>
            </a:extLst>
          </p:cNvPr>
          <p:cNvPicPr>
            <a:picLocks noChangeAspect="1"/>
          </p:cNvPicPr>
          <p:nvPr/>
        </p:nvPicPr>
        <p:blipFill>
          <a:blip r:embed="rId3"/>
          <a:stretch>
            <a:fillRect/>
          </a:stretch>
        </p:blipFill>
        <p:spPr>
          <a:xfrm>
            <a:off x="3238502" y="351746"/>
            <a:ext cx="5714996" cy="952500"/>
          </a:xfrm>
          <a:prstGeom prst="rect">
            <a:avLst/>
          </a:prstGeom>
        </p:spPr>
      </p:pic>
    </p:spTree>
    <p:extLst>
      <p:ext uri="{BB962C8B-B14F-4D97-AF65-F5344CB8AC3E}">
        <p14:creationId xmlns:p14="http://schemas.microsoft.com/office/powerpoint/2010/main" val="1131739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Chart, line chart&#10;&#10;Description automatically generated">
            <a:extLst>
              <a:ext uri="{FF2B5EF4-FFF2-40B4-BE49-F238E27FC236}">
                <a16:creationId xmlns:a16="http://schemas.microsoft.com/office/drawing/2014/main" id="{60AAD2E0-F2B3-B94D-A37B-FD662AAA65BB}"/>
              </a:ext>
            </a:extLst>
          </p:cNvPr>
          <p:cNvPicPr>
            <a:picLocks noGrp="1" noChangeAspect="1"/>
          </p:cNvPicPr>
          <p:nvPr>
            <p:ph idx="1"/>
          </p:nvPr>
        </p:nvPicPr>
        <p:blipFill>
          <a:blip r:embed="rId2" r:link="rId3"/>
          <a:stretch>
            <a:fillRect/>
          </a:stretch>
        </p:blipFill>
        <p:spPr>
          <a:xfrm>
            <a:off x="1237478" y="1260089"/>
            <a:ext cx="9940273" cy="4970137"/>
          </a:xfrm>
        </p:spPr>
      </p:pic>
      <p:sp>
        <p:nvSpPr>
          <p:cNvPr id="2" name="Title 1">
            <a:extLst>
              <a:ext uri="{FF2B5EF4-FFF2-40B4-BE49-F238E27FC236}">
                <a16:creationId xmlns:a16="http://schemas.microsoft.com/office/drawing/2014/main" id="{54957F75-F5DA-8C44-8501-67551F3CC854}"/>
              </a:ext>
            </a:extLst>
          </p:cNvPr>
          <p:cNvSpPr>
            <a:spLocks noGrp="1"/>
          </p:cNvSpPr>
          <p:nvPr>
            <p:ph type="title"/>
          </p:nvPr>
        </p:nvSpPr>
        <p:spPr>
          <a:xfrm>
            <a:off x="649020" y="0"/>
            <a:ext cx="10515600" cy="1325563"/>
          </a:xfrm>
        </p:spPr>
        <p:txBody>
          <a:bodyPr/>
          <a:lstStyle/>
          <a:p>
            <a:r>
              <a:rPr lang="en-US" dirty="0">
                <a:solidFill>
                  <a:schemeClr val="bg1"/>
                </a:solidFill>
              </a:rPr>
              <a:t> Nat</a:t>
            </a:r>
            <a:r>
              <a:rPr lang="en-US" dirty="0"/>
              <a:t>ional Income Inequality: Share of Top 10%</a:t>
            </a:r>
          </a:p>
        </p:txBody>
      </p:sp>
      <p:sp>
        <p:nvSpPr>
          <p:cNvPr id="4" name="Slide Number Placeholder 3">
            <a:extLst>
              <a:ext uri="{FF2B5EF4-FFF2-40B4-BE49-F238E27FC236}">
                <a16:creationId xmlns:a16="http://schemas.microsoft.com/office/drawing/2014/main" id="{84FEF569-E87E-1C45-A389-3D60AB3971C2}"/>
              </a:ext>
            </a:extLst>
          </p:cNvPr>
          <p:cNvSpPr>
            <a:spLocks noGrp="1"/>
          </p:cNvSpPr>
          <p:nvPr>
            <p:ph type="sldNum" sz="quarter" idx="12"/>
          </p:nvPr>
        </p:nvSpPr>
        <p:spPr/>
        <p:txBody>
          <a:bodyPr/>
          <a:lstStyle/>
          <a:p>
            <a:fld id="{D9F085D5-EC86-4F6A-B501-C1359CB39116}" type="slidenum">
              <a:rPr lang="en-GB" smtClean="0"/>
              <a:t>10</a:t>
            </a:fld>
            <a:endParaRPr lang="en-GB"/>
          </a:p>
        </p:txBody>
      </p:sp>
      <p:cxnSp>
        <p:nvCxnSpPr>
          <p:cNvPr id="7" name="Straight Connector 6">
            <a:extLst>
              <a:ext uri="{FF2B5EF4-FFF2-40B4-BE49-F238E27FC236}">
                <a16:creationId xmlns:a16="http://schemas.microsoft.com/office/drawing/2014/main" id="{D47C5B47-B721-774B-9F7E-995ED5E83EA8}"/>
              </a:ext>
            </a:extLst>
          </p:cNvPr>
          <p:cNvCxnSpPr/>
          <p:nvPr/>
        </p:nvCxnSpPr>
        <p:spPr>
          <a:xfrm>
            <a:off x="9368927" y="2690870"/>
            <a:ext cx="243058" cy="868063"/>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BECA3B-4BCB-8647-8F08-0667663652B3}"/>
              </a:ext>
            </a:extLst>
          </p:cNvPr>
          <p:cNvSpPr txBox="1"/>
          <p:nvPr/>
        </p:nvSpPr>
        <p:spPr>
          <a:xfrm>
            <a:off x="8777489" y="3628042"/>
            <a:ext cx="2069838" cy="430887"/>
          </a:xfrm>
          <a:prstGeom prst="rect">
            <a:avLst/>
          </a:prstGeom>
          <a:noFill/>
        </p:spPr>
        <p:txBody>
          <a:bodyPr wrap="square" rtlCol="0">
            <a:spAutoFit/>
          </a:bodyPr>
          <a:lstStyle/>
          <a:p>
            <a:r>
              <a:rPr lang="en-US" sz="2200" dirty="0">
                <a:solidFill>
                  <a:srgbClr val="0C4C88"/>
                </a:solidFill>
              </a:rPr>
              <a:t>Dot-com Bubble</a:t>
            </a:r>
          </a:p>
        </p:txBody>
      </p:sp>
      <p:cxnSp>
        <p:nvCxnSpPr>
          <p:cNvPr id="9" name="Straight Connector 8">
            <a:extLst>
              <a:ext uri="{FF2B5EF4-FFF2-40B4-BE49-F238E27FC236}">
                <a16:creationId xmlns:a16="http://schemas.microsoft.com/office/drawing/2014/main" id="{D7F3719D-C579-484E-9CC7-B1113C764FDF}"/>
              </a:ext>
            </a:extLst>
          </p:cNvPr>
          <p:cNvCxnSpPr>
            <a:cxnSpLocks/>
          </p:cNvCxnSpPr>
          <p:nvPr/>
        </p:nvCxnSpPr>
        <p:spPr>
          <a:xfrm>
            <a:off x="9979755" y="2272312"/>
            <a:ext cx="664596" cy="786625"/>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A136734-DA4E-C745-945D-EA4862CE8C5E}"/>
              </a:ext>
            </a:extLst>
          </p:cNvPr>
          <p:cNvSpPr txBox="1"/>
          <p:nvPr/>
        </p:nvSpPr>
        <p:spPr>
          <a:xfrm>
            <a:off x="9734575" y="3058937"/>
            <a:ext cx="1987738" cy="430887"/>
          </a:xfrm>
          <a:prstGeom prst="rect">
            <a:avLst/>
          </a:prstGeom>
          <a:noFill/>
        </p:spPr>
        <p:txBody>
          <a:bodyPr wrap="square" rtlCol="0">
            <a:spAutoFit/>
          </a:bodyPr>
          <a:lstStyle/>
          <a:p>
            <a:r>
              <a:rPr lang="en-US" sz="2200" dirty="0">
                <a:solidFill>
                  <a:srgbClr val="0C4C88"/>
                </a:solidFill>
              </a:rPr>
              <a:t>Housing Bubble</a:t>
            </a:r>
          </a:p>
        </p:txBody>
      </p:sp>
      <p:cxnSp>
        <p:nvCxnSpPr>
          <p:cNvPr id="11" name="Straight Connector 10">
            <a:extLst>
              <a:ext uri="{FF2B5EF4-FFF2-40B4-BE49-F238E27FC236}">
                <a16:creationId xmlns:a16="http://schemas.microsoft.com/office/drawing/2014/main" id="{2B91A105-2ADE-1742-A9CD-67E580826EDE}"/>
              </a:ext>
            </a:extLst>
          </p:cNvPr>
          <p:cNvCxnSpPr>
            <a:cxnSpLocks/>
          </p:cNvCxnSpPr>
          <p:nvPr/>
        </p:nvCxnSpPr>
        <p:spPr>
          <a:xfrm flipV="1">
            <a:off x="3457487" y="1843487"/>
            <a:ext cx="540423" cy="207738"/>
          </a:xfrm>
          <a:prstGeom prst="line">
            <a:avLst/>
          </a:prstGeom>
          <a:ln>
            <a:head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73561DA-ACEE-2545-BEDE-B0F11182A83F}"/>
              </a:ext>
            </a:extLst>
          </p:cNvPr>
          <p:cNvSpPr txBox="1"/>
          <p:nvPr/>
        </p:nvSpPr>
        <p:spPr>
          <a:xfrm>
            <a:off x="4473566" y="3058937"/>
            <a:ext cx="829073" cy="430887"/>
          </a:xfrm>
          <a:prstGeom prst="rect">
            <a:avLst/>
          </a:prstGeom>
          <a:noFill/>
        </p:spPr>
        <p:txBody>
          <a:bodyPr wrap="none" rtlCol="0">
            <a:spAutoFit/>
          </a:bodyPr>
          <a:lstStyle/>
          <a:p>
            <a:r>
              <a:rPr lang="en-US" sz="2200" dirty="0">
                <a:solidFill>
                  <a:srgbClr val="0C4C88"/>
                </a:solidFill>
              </a:rPr>
              <a:t>WWII</a:t>
            </a:r>
          </a:p>
        </p:txBody>
      </p:sp>
      <p:sp>
        <p:nvSpPr>
          <p:cNvPr id="13" name="TextBox 12">
            <a:extLst>
              <a:ext uri="{FF2B5EF4-FFF2-40B4-BE49-F238E27FC236}">
                <a16:creationId xmlns:a16="http://schemas.microsoft.com/office/drawing/2014/main" id="{6D33D7A2-240F-8945-9179-285069379291}"/>
              </a:ext>
            </a:extLst>
          </p:cNvPr>
          <p:cNvSpPr txBox="1"/>
          <p:nvPr/>
        </p:nvSpPr>
        <p:spPr>
          <a:xfrm>
            <a:off x="4124011" y="1652596"/>
            <a:ext cx="2392065" cy="430887"/>
          </a:xfrm>
          <a:prstGeom prst="rect">
            <a:avLst/>
          </a:prstGeom>
          <a:noFill/>
        </p:spPr>
        <p:txBody>
          <a:bodyPr wrap="none" rtlCol="0">
            <a:spAutoFit/>
          </a:bodyPr>
          <a:lstStyle/>
          <a:p>
            <a:r>
              <a:rPr lang="en-US" sz="2200" dirty="0">
                <a:solidFill>
                  <a:srgbClr val="0C4C88"/>
                </a:solidFill>
              </a:rPr>
              <a:t>Stock Market Crash</a:t>
            </a:r>
          </a:p>
        </p:txBody>
      </p:sp>
    </p:spTree>
    <p:extLst>
      <p:ext uri="{BB962C8B-B14F-4D97-AF65-F5344CB8AC3E}">
        <p14:creationId xmlns:p14="http://schemas.microsoft.com/office/powerpoint/2010/main" val="2284985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8A43F-6F89-E94A-973E-A73DBCE95BF3}"/>
              </a:ext>
            </a:extLst>
          </p:cNvPr>
          <p:cNvSpPr>
            <a:spLocks noGrp="1"/>
          </p:cNvSpPr>
          <p:nvPr>
            <p:ph type="title"/>
          </p:nvPr>
        </p:nvSpPr>
        <p:spPr>
          <a:xfrm>
            <a:off x="880243" y="0"/>
            <a:ext cx="10515600" cy="1325563"/>
          </a:xfrm>
        </p:spPr>
        <p:txBody>
          <a:bodyPr/>
          <a:lstStyle/>
          <a:p>
            <a:r>
              <a:rPr lang="en-US" dirty="0">
                <a:solidFill>
                  <a:schemeClr val="bg1"/>
                </a:solidFill>
              </a:rPr>
              <a:t>An</a:t>
            </a:r>
            <a:r>
              <a:rPr lang="en-US" dirty="0"/>
              <a:t> Abrupt Increase in Inequality</a:t>
            </a:r>
          </a:p>
        </p:txBody>
      </p:sp>
      <p:sp>
        <p:nvSpPr>
          <p:cNvPr id="4" name="Slide Number Placeholder 3">
            <a:extLst>
              <a:ext uri="{FF2B5EF4-FFF2-40B4-BE49-F238E27FC236}">
                <a16:creationId xmlns:a16="http://schemas.microsoft.com/office/drawing/2014/main" id="{C0AAB316-20F0-C042-BD1A-CD7B356C440A}"/>
              </a:ext>
            </a:extLst>
          </p:cNvPr>
          <p:cNvSpPr>
            <a:spLocks noGrp="1"/>
          </p:cNvSpPr>
          <p:nvPr>
            <p:ph type="sldNum" sz="quarter" idx="12"/>
          </p:nvPr>
        </p:nvSpPr>
        <p:spPr/>
        <p:txBody>
          <a:bodyPr/>
          <a:lstStyle/>
          <a:p>
            <a:fld id="{D9F085D5-EC86-4F6A-B501-C1359CB39116}" type="slidenum">
              <a:rPr lang="en-US" smtClean="0"/>
              <a:t>11</a:t>
            </a:fld>
            <a:endParaRPr lang="en-US" dirty="0"/>
          </a:p>
        </p:txBody>
      </p:sp>
      <p:pic>
        <p:nvPicPr>
          <p:cNvPr id="8" name="Content Placeholder 7" descr="A screenshot of a cell phone&#10;&#10;Description automatically generated">
            <a:extLst>
              <a:ext uri="{FF2B5EF4-FFF2-40B4-BE49-F238E27FC236}">
                <a16:creationId xmlns:a16="http://schemas.microsoft.com/office/drawing/2014/main" id="{E06970F5-7A0A-C04F-9503-22A09B20BD42}"/>
              </a:ext>
            </a:extLst>
          </p:cNvPr>
          <p:cNvPicPr>
            <a:picLocks noGrp="1" noChangeAspect="1"/>
          </p:cNvPicPr>
          <p:nvPr>
            <p:ph idx="1"/>
          </p:nvPr>
        </p:nvPicPr>
        <p:blipFill>
          <a:blip r:embed="rId3" r:link="rId4"/>
          <a:stretch>
            <a:fillRect/>
          </a:stretch>
        </p:blipFill>
        <p:spPr>
          <a:xfrm>
            <a:off x="1484534" y="938377"/>
            <a:ext cx="9222931" cy="5029200"/>
          </a:xfrm>
        </p:spPr>
      </p:pic>
      <p:sp>
        <p:nvSpPr>
          <p:cNvPr id="10" name="TextBox 9">
            <a:extLst>
              <a:ext uri="{FF2B5EF4-FFF2-40B4-BE49-F238E27FC236}">
                <a16:creationId xmlns:a16="http://schemas.microsoft.com/office/drawing/2014/main" id="{3D096DE2-FE0F-314E-95D6-5A8CE054A5AF}"/>
              </a:ext>
            </a:extLst>
          </p:cNvPr>
          <p:cNvSpPr txBox="1"/>
          <p:nvPr/>
        </p:nvSpPr>
        <p:spPr>
          <a:xfrm>
            <a:off x="4458141"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Tree>
    <p:extLst>
      <p:ext uri="{BB962C8B-B14F-4D97-AF65-F5344CB8AC3E}">
        <p14:creationId xmlns:p14="http://schemas.microsoft.com/office/powerpoint/2010/main" val="192776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508E-C57E-C444-9869-A162FB814640}"/>
              </a:ext>
            </a:extLst>
          </p:cNvPr>
          <p:cNvSpPr>
            <a:spLocks noGrp="1"/>
          </p:cNvSpPr>
          <p:nvPr>
            <p:ph type="title"/>
          </p:nvPr>
        </p:nvSpPr>
        <p:spPr>
          <a:xfrm>
            <a:off x="817180" y="0"/>
            <a:ext cx="10515600" cy="1325563"/>
          </a:xfrm>
        </p:spPr>
        <p:txBody>
          <a:bodyPr/>
          <a:lstStyle/>
          <a:p>
            <a:r>
              <a:rPr lang="en-US" dirty="0">
                <a:solidFill>
                  <a:schemeClr val="bg1"/>
                </a:solidFill>
              </a:rPr>
              <a:t>Mo</a:t>
            </a:r>
            <a:r>
              <a:rPr lang="en-US" dirty="0"/>
              <a:t>st of the Action Is at the Top: Pre-Tax</a:t>
            </a:r>
          </a:p>
        </p:txBody>
      </p:sp>
      <p:sp>
        <p:nvSpPr>
          <p:cNvPr id="4" name="Slide Number Placeholder 3">
            <a:extLst>
              <a:ext uri="{FF2B5EF4-FFF2-40B4-BE49-F238E27FC236}">
                <a16:creationId xmlns:a16="http://schemas.microsoft.com/office/drawing/2014/main" id="{3681D024-C054-7547-8AF5-15B2F3FDFA86}"/>
              </a:ext>
            </a:extLst>
          </p:cNvPr>
          <p:cNvSpPr>
            <a:spLocks noGrp="1"/>
          </p:cNvSpPr>
          <p:nvPr>
            <p:ph type="sldNum" sz="quarter" idx="12"/>
          </p:nvPr>
        </p:nvSpPr>
        <p:spPr/>
        <p:txBody>
          <a:bodyPr/>
          <a:lstStyle/>
          <a:p>
            <a:fld id="{D9F085D5-EC86-4F6A-B501-C1359CB39116}" type="slidenum">
              <a:rPr lang="en-US" smtClean="0"/>
              <a:t>12</a:t>
            </a:fld>
            <a:endParaRPr lang="en-US" dirty="0"/>
          </a:p>
        </p:txBody>
      </p:sp>
      <p:sp>
        <p:nvSpPr>
          <p:cNvPr id="5" name="TextBox 4">
            <a:extLst>
              <a:ext uri="{FF2B5EF4-FFF2-40B4-BE49-F238E27FC236}">
                <a16:creationId xmlns:a16="http://schemas.microsoft.com/office/drawing/2014/main" id="{DB65B1DC-AA92-A64F-AE9B-FCABE5854E49}"/>
              </a:ext>
            </a:extLst>
          </p:cNvPr>
          <p:cNvSpPr txBox="1"/>
          <p:nvPr/>
        </p:nvSpPr>
        <p:spPr>
          <a:xfrm>
            <a:off x="7329458" y="6476336"/>
            <a:ext cx="4309193" cy="246221"/>
          </a:xfrm>
          <a:prstGeom prst="rect">
            <a:avLst/>
          </a:prstGeom>
          <a:noFill/>
        </p:spPr>
        <p:txBody>
          <a:bodyPr wrap="none" rtlCol="0">
            <a:spAutoFit/>
          </a:bodyPr>
          <a:lstStyle/>
          <a:p>
            <a:pPr lvl="0">
              <a:defRPr/>
            </a:pPr>
            <a:r>
              <a:rPr lang="en-US" sz="1000" dirty="0"/>
              <a:t>CBO: Projected Changes in the Distribution of Household Income, 2016 to 2021</a:t>
            </a:r>
          </a:p>
        </p:txBody>
      </p:sp>
      <p:pic>
        <p:nvPicPr>
          <p:cNvPr id="9" name="Content Placeholder 8" descr="A close up of a map&#10;&#10;Description automatically generated">
            <a:extLst>
              <a:ext uri="{FF2B5EF4-FFF2-40B4-BE49-F238E27FC236}">
                <a16:creationId xmlns:a16="http://schemas.microsoft.com/office/drawing/2014/main" id="{5834F862-CE2F-A14E-9E30-6CDF7CBDF5F3}"/>
              </a:ext>
            </a:extLst>
          </p:cNvPr>
          <p:cNvPicPr>
            <a:picLocks noGrp="1" noChangeAspect="1"/>
          </p:cNvPicPr>
          <p:nvPr>
            <p:ph idx="1"/>
          </p:nvPr>
        </p:nvPicPr>
        <p:blipFill>
          <a:blip r:embed="rId2"/>
          <a:stretch>
            <a:fillRect/>
          </a:stretch>
        </p:blipFill>
        <p:spPr>
          <a:xfrm>
            <a:off x="1581722" y="1559685"/>
            <a:ext cx="9028555" cy="4670541"/>
          </a:xfrm>
        </p:spPr>
      </p:pic>
      <p:pic>
        <p:nvPicPr>
          <p:cNvPr id="11" name="Picture 10">
            <a:extLst>
              <a:ext uri="{FF2B5EF4-FFF2-40B4-BE49-F238E27FC236}">
                <a16:creationId xmlns:a16="http://schemas.microsoft.com/office/drawing/2014/main" id="{D59B5AE9-A2A1-B444-9E95-362446B1DEB4}"/>
              </a:ext>
            </a:extLst>
          </p:cNvPr>
          <p:cNvPicPr>
            <a:picLocks noChangeAspect="1"/>
          </p:cNvPicPr>
          <p:nvPr/>
        </p:nvPicPr>
        <p:blipFill>
          <a:blip r:embed="rId3"/>
          <a:stretch>
            <a:fillRect/>
          </a:stretch>
        </p:blipFill>
        <p:spPr>
          <a:xfrm>
            <a:off x="1581722" y="1194560"/>
            <a:ext cx="6586385" cy="467120"/>
          </a:xfrm>
          <a:prstGeom prst="rect">
            <a:avLst/>
          </a:prstGeom>
        </p:spPr>
      </p:pic>
      <p:sp>
        <p:nvSpPr>
          <p:cNvPr id="12" name="TextBox 11">
            <a:extLst>
              <a:ext uri="{FF2B5EF4-FFF2-40B4-BE49-F238E27FC236}">
                <a16:creationId xmlns:a16="http://schemas.microsoft.com/office/drawing/2014/main" id="{5B7E7534-C17A-714B-BC4E-C06DBD307713}"/>
              </a:ext>
            </a:extLst>
          </p:cNvPr>
          <p:cNvSpPr txBox="1"/>
          <p:nvPr/>
        </p:nvSpPr>
        <p:spPr>
          <a:xfrm>
            <a:off x="7337928" y="2272085"/>
            <a:ext cx="1601913" cy="369332"/>
          </a:xfrm>
          <a:prstGeom prst="rect">
            <a:avLst/>
          </a:prstGeom>
          <a:noFill/>
        </p:spPr>
        <p:txBody>
          <a:bodyPr wrap="none" rtlCol="0">
            <a:spAutoFit/>
          </a:bodyPr>
          <a:lstStyle/>
          <a:p>
            <a:r>
              <a:rPr lang="en-US" dirty="0"/>
              <a:t>Projected 2021</a:t>
            </a:r>
          </a:p>
        </p:txBody>
      </p:sp>
      <p:sp>
        <p:nvSpPr>
          <p:cNvPr id="14" name="Rectangle 13">
            <a:extLst>
              <a:ext uri="{FF2B5EF4-FFF2-40B4-BE49-F238E27FC236}">
                <a16:creationId xmlns:a16="http://schemas.microsoft.com/office/drawing/2014/main" id="{4C1A21CD-D54C-6446-8E85-1704839BE9AE}"/>
              </a:ext>
            </a:extLst>
          </p:cNvPr>
          <p:cNvSpPr/>
          <p:nvPr/>
        </p:nvSpPr>
        <p:spPr>
          <a:xfrm>
            <a:off x="7784123" y="2677630"/>
            <a:ext cx="700658" cy="2452002"/>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581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508E-C57E-C444-9869-A162FB814640}"/>
              </a:ext>
            </a:extLst>
          </p:cNvPr>
          <p:cNvSpPr>
            <a:spLocks noGrp="1"/>
          </p:cNvSpPr>
          <p:nvPr>
            <p:ph type="title"/>
          </p:nvPr>
        </p:nvSpPr>
        <p:spPr>
          <a:xfrm>
            <a:off x="817180" y="0"/>
            <a:ext cx="10515600" cy="1325563"/>
          </a:xfrm>
        </p:spPr>
        <p:txBody>
          <a:bodyPr/>
          <a:lstStyle/>
          <a:p>
            <a:r>
              <a:rPr lang="en-US" dirty="0">
                <a:solidFill>
                  <a:schemeClr val="bg1"/>
                </a:solidFill>
              </a:rPr>
              <a:t>Mo</a:t>
            </a:r>
            <a:r>
              <a:rPr lang="en-US" dirty="0"/>
              <a:t>st of the Action Is at the Top: Post-Tax</a:t>
            </a:r>
          </a:p>
        </p:txBody>
      </p:sp>
      <p:sp>
        <p:nvSpPr>
          <p:cNvPr id="4" name="Slide Number Placeholder 3">
            <a:extLst>
              <a:ext uri="{FF2B5EF4-FFF2-40B4-BE49-F238E27FC236}">
                <a16:creationId xmlns:a16="http://schemas.microsoft.com/office/drawing/2014/main" id="{3681D024-C054-7547-8AF5-15B2F3FDFA86}"/>
              </a:ext>
            </a:extLst>
          </p:cNvPr>
          <p:cNvSpPr>
            <a:spLocks noGrp="1"/>
          </p:cNvSpPr>
          <p:nvPr>
            <p:ph type="sldNum" sz="quarter" idx="12"/>
          </p:nvPr>
        </p:nvSpPr>
        <p:spPr/>
        <p:txBody>
          <a:bodyPr/>
          <a:lstStyle/>
          <a:p>
            <a:fld id="{D9F085D5-EC86-4F6A-B501-C1359CB39116}" type="slidenum">
              <a:rPr lang="en-US" smtClean="0"/>
              <a:t>13</a:t>
            </a:fld>
            <a:endParaRPr lang="en-US" dirty="0"/>
          </a:p>
        </p:txBody>
      </p:sp>
      <p:sp>
        <p:nvSpPr>
          <p:cNvPr id="5" name="TextBox 4">
            <a:extLst>
              <a:ext uri="{FF2B5EF4-FFF2-40B4-BE49-F238E27FC236}">
                <a16:creationId xmlns:a16="http://schemas.microsoft.com/office/drawing/2014/main" id="{DB65B1DC-AA92-A64F-AE9B-FCABE5854E49}"/>
              </a:ext>
            </a:extLst>
          </p:cNvPr>
          <p:cNvSpPr txBox="1"/>
          <p:nvPr/>
        </p:nvSpPr>
        <p:spPr>
          <a:xfrm>
            <a:off x="7329458" y="6476336"/>
            <a:ext cx="4309193" cy="246221"/>
          </a:xfrm>
          <a:prstGeom prst="rect">
            <a:avLst/>
          </a:prstGeom>
          <a:noFill/>
        </p:spPr>
        <p:txBody>
          <a:bodyPr wrap="none" rtlCol="0">
            <a:spAutoFit/>
          </a:bodyPr>
          <a:lstStyle/>
          <a:p>
            <a:pPr lvl="0">
              <a:defRPr/>
            </a:pPr>
            <a:r>
              <a:rPr lang="en-US" sz="1000" dirty="0"/>
              <a:t>CBO: Projected Changes in the Distribution of Household Income, 2016 to 2021</a:t>
            </a:r>
          </a:p>
        </p:txBody>
      </p:sp>
      <p:pic>
        <p:nvPicPr>
          <p:cNvPr id="9" name="Content Placeholder 8">
            <a:extLst>
              <a:ext uri="{FF2B5EF4-FFF2-40B4-BE49-F238E27FC236}">
                <a16:creationId xmlns:a16="http://schemas.microsoft.com/office/drawing/2014/main" id="{5834F862-CE2F-A14E-9E30-6CDF7CBDF5F3}"/>
              </a:ext>
            </a:extLst>
          </p:cNvPr>
          <p:cNvPicPr>
            <a:picLocks noGrp="1" noChangeAspect="1"/>
          </p:cNvPicPr>
          <p:nvPr>
            <p:ph idx="1"/>
          </p:nvPr>
        </p:nvPicPr>
        <p:blipFill>
          <a:blip r:embed="rId2" r:link="rId3"/>
          <a:srcRect/>
          <a:stretch>
            <a:fillRect/>
          </a:stretch>
        </p:blipFill>
        <p:spPr>
          <a:xfrm>
            <a:off x="1581722" y="1603225"/>
            <a:ext cx="9028555" cy="4583461"/>
          </a:xfrm>
        </p:spPr>
      </p:pic>
      <p:pic>
        <p:nvPicPr>
          <p:cNvPr id="11" name="Picture 10">
            <a:extLst>
              <a:ext uri="{FF2B5EF4-FFF2-40B4-BE49-F238E27FC236}">
                <a16:creationId xmlns:a16="http://schemas.microsoft.com/office/drawing/2014/main" id="{D59B5AE9-A2A1-B444-9E95-362446B1DEB4}"/>
              </a:ext>
            </a:extLst>
          </p:cNvPr>
          <p:cNvPicPr>
            <a:picLocks noChangeAspect="1"/>
          </p:cNvPicPr>
          <p:nvPr/>
        </p:nvPicPr>
        <p:blipFill>
          <a:blip r:embed="rId4"/>
          <a:stretch>
            <a:fillRect/>
          </a:stretch>
        </p:blipFill>
        <p:spPr>
          <a:xfrm>
            <a:off x="1581722" y="1194560"/>
            <a:ext cx="6586385" cy="467120"/>
          </a:xfrm>
          <a:prstGeom prst="rect">
            <a:avLst/>
          </a:prstGeom>
        </p:spPr>
      </p:pic>
      <p:sp>
        <p:nvSpPr>
          <p:cNvPr id="7" name="TextBox 6">
            <a:extLst>
              <a:ext uri="{FF2B5EF4-FFF2-40B4-BE49-F238E27FC236}">
                <a16:creationId xmlns:a16="http://schemas.microsoft.com/office/drawing/2014/main" id="{E44330A0-8A1F-3643-829A-6A50965CD51C}"/>
              </a:ext>
            </a:extLst>
          </p:cNvPr>
          <p:cNvSpPr txBox="1"/>
          <p:nvPr/>
        </p:nvSpPr>
        <p:spPr>
          <a:xfrm>
            <a:off x="7401303" y="2066170"/>
            <a:ext cx="1733645" cy="369332"/>
          </a:xfrm>
          <a:prstGeom prst="rect">
            <a:avLst/>
          </a:prstGeom>
          <a:noFill/>
        </p:spPr>
        <p:txBody>
          <a:bodyPr wrap="square" rtlCol="0">
            <a:spAutoFit/>
          </a:bodyPr>
          <a:lstStyle/>
          <a:p>
            <a:r>
              <a:rPr lang="en-US" dirty="0"/>
              <a:t>Projected 2021</a:t>
            </a:r>
          </a:p>
        </p:txBody>
      </p:sp>
      <p:sp>
        <p:nvSpPr>
          <p:cNvPr id="10" name="Rectangle 9">
            <a:extLst>
              <a:ext uri="{FF2B5EF4-FFF2-40B4-BE49-F238E27FC236}">
                <a16:creationId xmlns:a16="http://schemas.microsoft.com/office/drawing/2014/main" id="{18709768-1241-9A4B-8BFD-AFEC3B1152F2}"/>
              </a:ext>
            </a:extLst>
          </p:cNvPr>
          <p:cNvSpPr/>
          <p:nvPr/>
        </p:nvSpPr>
        <p:spPr>
          <a:xfrm>
            <a:off x="7878949" y="2462080"/>
            <a:ext cx="642043" cy="2558331"/>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7321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69A25-AC20-E948-8936-0661EAAEB442}"/>
              </a:ext>
            </a:extLst>
          </p:cNvPr>
          <p:cNvSpPr>
            <a:spLocks noGrp="1"/>
          </p:cNvSpPr>
          <p:nvPr>
            <p:ph type="title"/>
          </p:nvPr>
        </p:nvSpPr>
        <p:spPr>
          <a:xfrm>
            <a:off x="912631" y="0"/>
            <a:ext cx="10515600" cy="1325563"/>
          </a:xfrm>
        </p:spPr>
        <p:txBody>
          <a:bodyPr/>
          <a:lstStyle/>
          <a:p>
            <a:r>
              <a:rPr lang="en-US" dirty="0">
                <a:solidFill>
                  <a:schemeClr val="bg1"/>
                </a:solidFill>
              </a:rPr>
              <a:t>Inc</a:t>
            </a:r>
            <a:r>
              <a:rPr lang="en-US" dirty="0"/>
              <a:t>ome Growth Pattern – Has Changed</a:t>
            </a:r>
          </a:p>
        </p:txBody>
      </p:sp>
      <p:sp>
        <p:nvSpPr>
          <p:cNvPr id="3" name="Content Placeholder 2">
            <a:extLst>
              <a:ext uri="{FF2B5EF4-FFF2-40B4-BE49-F238E27FC236}">
                <a16:creationId xmlns:a16="http://schemas.microsoft.com/office/drawing/2014/main" id="{6738574A-9856-0646-8F16-10D4A208293A}"/>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F60DC8F-F2DA-0C48-8604-D38178424D0D}"/>
              </a:ext>
            </a:extLst>
          </p:cNvPr>
          <p:cNvSpPr>
            <a:spLocks noGrp="1"/>
          </p:cNvSpPr>
          <p:nvPr>
            <p:ph sz="half" idx="2"/>
          </p:nvPr>
        </p:nvSpPr>
        <p:spPr/>
        <p:txBody>
          <a:bodyPr/>
          <a:lstStyle/>
          <a:p>
            <a:endParaRPr lang="en-US"/>
          </a:p>
        </p:txBody>
      </p:sp>
      <p:sp>
        <p:nvSpPr>
          <p:cNvPr id="5" name="Slide Number Placeholder 4">
            <a:extLst>
              <a:ext uri="{FF2B5EF4-FFF2-40B4-BE49-F238E27FC236}">
                <a16:creationId xmlns:a16="http://schemas.microsoft.com/office/drawing/2014/main" id="{7A5B0F6D-637D-3C45-875D-A3FFF753046A}"/>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6" name="Picture 5">
            <a:extLst>
              <a:ext uri="{FF2B5EF4-FFF2-40B4-BE49-F238E27FC236}">
                <a16:creationId xmlns:a16="http://schemas.microsoft.com/office/drawing/2014/main" id="{4F35F532-A207-4644-9DFF-645B3C7FF08A}"/>
              </a:ext>
            </a:extLst>
          </p:cNvPr>
          <p:cNvPicPr>
            <a:picLocks noChangeAspect="1"/>
          </p:cNvPicPr>
          <p:nvPr/>
        </p:nvPicPr>
        <p:blipFill>
          <a:blip r:embed="rId2"/>
          <a:stretch>
            <a:fillRect/>
          </a:stretch>
        </p:blipFill>
        <p:spPr>
          <a:xfrm>
            <a:off x="509477" y="1573351"/>
            <a:ext cx="5586523" cy="4101498"/>
          </a:xfrm>
          <a:prstGeom prst="rect">
            <a:avLst/>
          </a:prstGeom>
        </p:spPr>
      </p:pic>
      <p:pic>
        <p:nvPicPr>
          <p:cNvPr id="7" name="Picture 6">
            <a:extLst>
              <a:ext uri="{FF2B5EF4-FFF2-40B4-BE49-F238E27FC236}">
                <a16:creationId xmlns:a16="http://schemas.microsoft.com/office/drawing/2014/main" id="{F9C970E2-4864-2C41-9097-0D122CEE8C2A}"/>
              </a:ext>
            </a:extLst>
          </p:cNvPr>
          <p:cNvPicPr>
            <a:picLocks noChangeAspect="1"/>
          </p:cNvPicPr>
          <p:nvPr/>
        </p:nvPicPr>
        <p:blipFill>
          <a:blip r:embed="rId3"/>
          <a:stretch>
            <a:fillRect/>
          </a:stretch>
        </p:blipFill>
        <p:spPr>
          <a:xfrm>
            <a:off x="6096000" y="1569193"/>
            <a:ext cx="5563630" cy="4105656"/>
          </a:xfrm>
          <a:prstGeom prst="rect">
            <a:avLst/>
          </a:prstGeom>
        </p:spPr>
      </p:pic>
      <p:pic>
        <p:nvPicPr>
          <p:cNvPr id="8" name="Picture 7">
            <a:extLst>
              <a:ext uri="{FF2B5EF4-FFF2-40B4-BE49-F238E27FC236}">
                <a16:creationId xmlns:a16="http://schemas.microsoft.com/office/drawing/2014/main" id="{BF216314-BA1A-D040-9B54-A0C17B1D9BAC}"/>
              </a:ext>
            </a:extLst>
          </p:cNvPr>
          <p:cNvPicPr>
            <a:picLocks noChangeAspect="1"/>
          </p:cNvPicPr>
          <p:nvPr/>
        </p:nvPicPr>
        <p:blipFill>
          <a:blip r:embed="rId4"/>
          <a:stretch>
            <a:fillRect/>
          </a:stretch>
        </p:blipFill>
        <p:spPr>
          <a:xfrm>
            <a:off x="1152525" y="5688066"/>
            <a:ext cx="4552950" cy="259705"/>
          </a:xfrm>
          <a:prstGeom prst="rect">
            <a:avLst/>
          </a:prstGeom>
        </p:spPr>
      </p:pic>
      <p:pic>
        <p:nvPicPr>
          <p:cNvPr id="9" name="Picture 8">
            <a:extLst>
              <a:ext uri="{FF2B5EF4-FFF2-40B4-BE49-F238E27FC236}">
                <a16:creationId xmlns:a16="http://schemas.microsoft.com/office/drawing/2014/main" id="{0D780AEA-48CC-F94A-99A4-0F1F2E02595A}"/>
              </a:ext>
            </a:extLst>
          </p:cNvPr>
          <p:cNvPicPr>
            <a:picLocks noChangeAspect="1"/>
          </p:cNvPicPr>
          <p:nvPr/>
        </p:nvPicPr>
        <p:blipFill>
          <a:blip r:embed="rId4"/>
          <a:stretch>
            <a:fillRect/>
          </a:stretch>
        </p:blipFill>
        <p:spPr>
          <a:xfrm>
            <a:off x="6740527" y="5674849"/>
            <a:ext cx="4552950" cy="259705"/>
          </a:xfrm>
          <a:prstGeom prst="rect">
            <a:avLst/>
          </a:prstGeom>
        </p:spPr>
      </p:pic>
    </p:spTree>
    <p:extLst>
      <p:ext uri="{BB962C8B-B14F-4D97-AF65-F5344CB8AC3E}">
        <p14:creationId xmlns:p14="http://schemas.microsoft.com/office/powerpoint/2010/main" val="20451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BDD57-B572-6F4C-8D49-9DE75B0495FE}"/>
              </a:ext>
            </a:extLst>
          </p:cNvPr>
          <p:cNvSpPr>
            <a:spLocks noGrp="1"/>
          </p:cNvSpPr>
          <p:nvPr>
            <p:ph type="title"/>
          </p:nvPr>
        </p:nvSpPr>
        <p:spPr>
          <a:xfrm>
            <a:off x="914400" y="0"/>
            <a:ext cx="10515600" cy="1325563"/>
          </a:xfrm>
        </p:spPr>
        <p:txBody>
          <a:bodyPr/>
          <a:lstStyle/>
          <a:p>
            <a:r>
              <a:rPr lang="en-US" dirty="0">
                <a:solidFill>
                  <a:schemeClr val="bg1"/>
                </a:solidFill>
              </a:rPr>
              <a:t>Inc</a:t>
            </a:r>
            <a:r>
              <a:rPr lang="en-US" dirty="0"/>
              <a:t>ome Growth Patterns Have Reversed!</a:t>
            </a:r>
          </a:p>
        </p:txBody>
      </p:sp>
      <p:pic>
        <p:nvPicPr>
          <p:cNvPr id="6" name="Content Placeholder 5" descr="Chart, line chart&#10;&#10;Description automatically generated">
            <a:extLst>
              <a:ext uri="{FF2B5EF4-FFF2-40B4-BE49-F238E27FC236}">
                <a16:creationId xmlns:a16="http://schemas.microsoft.com/office/drawing/2014/main" id="{8432804D-433F-A242-B476-1395678B2841}"/>
              </a:ext>
            </a:extLst>
          </p:cNvPr>
          <p:cNvPicPr>
            <a:picLocks noGrp="1" noChangeAspect="1"/>
          </p:cNvPicPr>
          <p:nvPr>
            <p:ph idx="1"/>
          </p:nvPr>
        </p:nvPicPr>
        <p:blipFill>
          <a:blip r:embed="rId2" r:link="rId3"/>
          <a:stretch>
            <a:fillRect/>
          </a:stretch>
        </p:blipFill>
        <p:spPr>
          <a:xfrm>
            <a:off x="1560366" y="896261"/>
            <a:ext cx="8307534" cy="5286613"/>
          </a:xfrm>
        </p:spPr>
      </p:pic>
      <p:sp>
        <p:nvSpPr>
          <p:cNvPr id="4" name="Slide Number Placeholder 3">
            <a:extLst>
              <a:ext uri="{FF2B5EF4-FFF2-40B4-BE49-F238E27FC236}">
                <a16:creationId xmlns:a16="http://schemas.microsoft.com/office/drawing/2014/main" id="{376FF4FA-1712-1D4A-97CA-D75ADAACFAF5}"/>
              </a:ext>
            </a:extLst>
          </p:cNvPr>
          <p:cNvSpPr>
            <a:spLocks noGrp="1"/>
          </p:cNvSpPr>
          <p:nvPr>
            <p:ph type="sldNum" sz="quarter" idx="12"/>
          </p:nvPr>
        </p:nvSpPr>
        <p:spPr/>
        <p:txBody>
          <a:bodyPr/>
          <a:lstStyle/>
          <a:p>
            <a:fld id="{D9F085D5-EC86-4F6A-B501-C1359CB39116}" type="slidenum">
              <a:rPr lang="en-GB" smtClean="0"/>
              <a:t>15</a:t>
            </a:fld>
            <a:endParaRPr lang="en-GB"/>
          </a:p>
        </p:txBody>
      </p:sp>
      <p:sp>
        <p:nvSpPr>
          <p:cNvPr id="7" name="TextBox 6">
            <a:extLst>
              <a:ext uri="{FF2B5EF4-FFF2-40B4-BE49-F238E27FC236}">
                <a16:creationId xmlns:a16="http://schemas.microsoft.com/office/drawing/2014/main" id="{C0F9F6E3-33FA-A247-AAB2-D96230274376}"/>
              </a:ext>
            </a:extLst>
          </p:cNvPr>
          <p:cNvSpPr txBox="1"/>
          <p:nvPr/>
        </p:nvSpPr>
        <p:spPr>
          <a:xfrm>
            <a:off x="5080000" y="6456851"/>
            <a:ext cx="6543138" cy="276999"/>
          </a:xfrm>
          <a:prstGeom prst="rect">
            <a:avLst/>
          </a:prstGeom>
          <a:noFill/>
        </p:spPr>
        <p:txBody>
          <a:bodyPr wrap="none" rtlCol="0">
            <a:spAutoFit/>
          </a:bodyPr>
          <a:lstStyle/>
          <a:p>
            <a:r>
              <a:rPr lang="en-US" sz="1200" dirty="0"/>
              <a:t>Source: https://</a:t>
            </a:r>
            <a:r>
              <a:rPr lang="en-US" sz="1200" dirty="0" err="1"/>
              <a:t>www.nytimes.com</a:t>
            </a:r>
            <a:r>
              <a:rPr lang="en-US" sz="1200" dirty="0"/>
              <a:t>/interactive/2017/08/07/opinion/</a:t>
            </a:r>
            <a:r>
              <a:rPr lang="en-US" sz="1200" dirty="0" err="1"/>
              <a:t>leonhardt</a:t>
            </a:r>
            <a:r>
              <a:rPr lang="en-US" sz="1200" dirty="0"/>
              <a:t>-income-</a:t>
            </a:r>
            <a:r>
              <a:rPr lang="en-US" sz="1200" dirty="0" err="1"/>
              <a:t>inequality.html</a:t>
            </a:r>
            <a:endParaRPr lang="en-US" sz="1200" dirty="0"/>
          </a:p>
        </p:txBody>
      </p:sp>
    </p:spTree>
    <p:extLst>
      <p:ext uri="{BB962C8B-B14F-4D97-AF65-F5344CB8AC3E}">
        <p14:creationId xmlns:p14="http://schemas.microsoft.com/office/powerpoint/2010/main" val="314802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4E92A8-B58F-4FCC-8603-5DF88D55366F}"/>
              </a:ext>
            </a:extLst>
          </p:cNvPr>
          <p:cNvSpPr>
            <a:spLocks noGrp="1"/>
          </p:cNvSpPr>
          <p:nvPr>
            <p:ph type="sldNum" sz="quarter" idx="12"/>
          </p:nvPr>
        </p:nvSpPr>
        <p:spPr/>
        <p:txBody>
          <a:bodyPr/>
          <a:lstStyle/>
          <a:p>
            <a:fld id="{D9F085D5-EC86-4F6A-B501-C1359CB39116}" type="slidenum">
              <a:rPr lang="en-US" smtClean="0"/>
              <a:t>16</a:t>
            </a:fld>
            <a:endParaRPr lang="en-US" dirty="0"/>
          </a:p>
        </p:txBody>
      </p:sp>
      <p:sp>
        <p:nvSpPr>
          <p:cNvPr id="2" name="Title 1"/>
          <p:cNvSpPr>
            <a:spLocks noGrp="1"/>
          </p:cNvSpPr>
          <p:nvPr>
            <p:ph type="title"/>
          </p:nvPr>
        </p:nvSpPr>
        <p:spPr>
          <a:xfrm>
            <a:off x="899241" y="226517"/>
            <a:ext cx="10515600" cy="1325563"/>
          </a:xfrm>
        </p:spPr>
        <p:txBody>
          <a:bodyPr anchor="t" anchorCtr="0">
            <a:normAutofit/>
          </a:bodyPr>
          <a:lstStyle/>
          <a:p>
            <a:pPr>
              <a:lnSpc>
                <a:spcPct val="100000"/>
              </a:lnSpc>
              <a:spcBef>
                <a:spcPts val="600"/>
              </a:spcBef>
            </a:pPr>
            <a:r>
              <a:rPr lang="en-US" sz="4000" dirty="0">
                <a:solidFill>
                  <a:schemeClr val="bg1"/>
                </a:solidFill>
              </a:rPr>
              <a:t>Inc</a:t>
            </a:r>
            <a:r>
              <a:rPr lang="en-US" sz="4000" dirty="0"/>
              <a:t>ome Share Changes Between 1970 </a:t>
            </a:r>
            <a:br>
              <a:rPr lang="en-US" sz="4000" dirty="0"/>
            </a:br>
            <a:r>
              <a:rPr lang="en-US" sz="4000" dirty="0"/>
              <a:t>and 2020</a:t>
            </a:r>
          </a:p>
        </p:txBody>
      </p:sp>
      <p:sp>
        <p:nvSpPr>
          <p:cNvPr id="10" name="AutoShape 2">
            <a:extLst>
              <a:ext uri="{FF2B5EF4-FFF2-40B4-BE49-F238E27FC236}">
                <a16:creationId xmlns:a16="http://schemas.microsoft.com/office/drawing/2014/main" id="{D7CF2190-5680-4003-8C26-783D1F0EAF26}"/>
              </a:ext>
            </a:extLst>
          </p:cNvPr>
          <p:cNvSpPr>
            <a:spLocks noChangeAspect="1" noChangeArrowheads="1"/>
          </p:cNvSpPr>
          <p:nvPr/>
        </p:nvSpPr>
        <p:spPr bwMode="auto">
          <a:xfrm>
            <a:off x="72421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a:extLst>
              <a:ext uri="{FF2B5EF4-FFF2-40B4-BE49-F238E27FC236}">
                <a16:creationId xmlns:a16="http://schemas.microsoft.com/office/drawing/2014/main" id="{B8E22EBA-F03F-1447-BC0E-C01FC2568E3E}"/>
              </a:ext>
            </a:extLst>
          </p:cNvPr>
          <p:cNvSpPr txBox="1"/>
          <p:nvPr/>
        </p:nvSpPr>
        <p:spPr>
          <a:xfrm>
            <a:off x="6411655" y="6496866"/>
            <a:ext cx="5299849" cy="246221"/>
          </a:xfrm>
          <a:prstGeom prst="rect">
            <a:avLst/>
          </a:prstGeom>
          <a:noFill/>
        </p:spPr>
        <p:txBody>
          <a:bodyPr wrap="none" rtlCol="0">
            <a:spAutoFit/>
          </a:bodyPr>
          <a:lstStyle/>
          <a:p>
            <a:r>
              <a:rPr lang="en-US" sz="1000" dirty="0"/>
              <a:t>Source: U.S. Census Bureau, Current Population Survey, Annual Social and Economic Supplements.</a:t>
            </a:r>
          </a:p>
        </p:txBody>
      </p:sp>
      <p:pic>
        <p:nvPicPr>
          <p:cNvPr id="8" name="Picture 7">
            <a:extLst>
              <a:ext uri="{FF2B5EF4-FFF2-40B4-BE49-F238E27FC236}">
                <a16:creationId xmlns:a16="http://schemas.microsoft.com/office/drawing/2014/main" id="{1086FC00-45B7-BD42-8F50-8F7504E47509}"/>
              </a:ext>
            </a:extLst>
          </p:cNvPr>
          <p:cNvPicPr>
            <a:picLocks noChangeAspect="1"/>
          </p:cNvPicPr>
          <p:nvPr/>
        </p:nvPicPr>
        <p:blipFill>
          <a:blip r:embed="rId2" r:link="rId3"/>
          <a:srcRect/>
          <a:stretch>
            <a:fillRect/>
          </a:stretch>
        </p:blipFill>
        <p:spPr>
          <a:xfrm>
            <a:off x="2557752" y="1432347"/>
            <a:ext cx="7198577" cy="4797879"/>
          </a:xfrm>
          <a:prstGeom prst="rect">
            <a:avLst/>
          </a:prstGeom>
        </p:spPr>
      </p:pic>
    </p:spTree>
    <p:extLst>
      <p:ext uri="{BB962C8B-B14F-4D97-AF65-F5344CB8AC3E}">
        <p14:creationId xmlns:p14="http://schemas.microsoft.com/office/powerpoint/2010/main" val="57376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630" y="0"/>
            <a:ext cx="10515600" cy="1325563"/>
          </a:xfrm>
        </p:spPr>
        <p:txBody>
          <a:bodyPr/>
          <a:lstStyle/>
          <a:p>
            <a:r>
              <a:rPr lang="en-US" dirty="0">
                <a:solidFill>
                  <a:schemeClr val="bg1"/>
                </a:solidFill>
              </a:rPr>
              <a:t>The</a:t>
            </a:r>
            <a:r>
              <a:rPr lang="en-US" dirty="0"/>
              <a:t> Gini Coefficient</a:t>
            </a:r>
          </a:p>
        </p:txBody>
      </p:sp>
      <p:grpSp>
        <p:nvGrpSpPr>
          <p:cNvPr id="24" name="Group 23">
            <a:extLst>
              <a:ext uri="{FF2B5EF4-FFF2-40B4-BE49-F238E27FC236}">
                <a16:creationId xmlns:a16="http://schemas.microsoft.com/office/drawing/2014/main" id="{168AA204-D3B9-43CA-808D-2E9D5C80FF2B}"/>
              </a:ext>
            </a:extLst>
          </p:cNvPr>
          <p:cNvGrpSpPr>
            <a:grpSpLocks/>
          </p:cNvGrpSpPr>
          <p:nvPr/>
        </p:nvGrpSpPr>
        <p:grpSpPr>
          <a:xfrm>
            <a:off x="7015145" y="2352926"/>
            <a:ext cx="3495709" cy="2272071"/>
            <a:chOff x="7501523" y="2892728"/>
            <a:chExt cx="3495709" cy="2272071"/>
          </a:xfrm>
        </p:grpSpPr>
        <p:cxnSp>
          <p:nvCxnSpPr>
            <p:cNvPr id="36" name="Straight Connector 35"/>
            <p:cNvCxnSpPr/>
            <p:nvPr/>
          </p:nvCxnSpPr>
          <p:spPr>
            <a:xfrm>
              <a:off x="8459327" y="3354393"/>
              <a:ext cx="1004411" cy="0"/>
            </a:xfrm>
            <a:prstGeom prst="line">
              <a:avLst/>
            </a:prstGeom>
            <a:ln w="47625">
              <a:solidFill>
                <a:srgbClr val="0C4C88"/>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720616" y="2892728"/>
              <a:ext cx="362600" cy="461665"/>
            </a:xfrm>
            <a:prstGeom prst="rect">
              <a:avLst/>
            </a:prstGeom>
            <a:noFill/>
          </p:spPr>
          <p:txBody>
            <a:bodyPr wrap="none" rtlCol="0">
              <a:spAutoFit/>
            </a:bodyPr>
            <a:lstStyle/>
            <a:p>
              <a:r>
                <a:rPr lang="en-US" sz="2400" dirty="0">
                  <a:solidFill>
                    <a:srgbClr val="0C4C88"/>
                  </a:solidFill>
                </a:rPr>
                <a:t>A</a:t>
              </a:r>
            </a:p>
          </p:txBody>
        </p:sp>
        <p:sp>
          <p:nvSpPr>
            <p:cNvPr id="38" name="TextBox 37"/>
            <p:cNvSpPr txBox="1"/>
            <p:nvPr/>
          </p:nvSpPr>
          <p:spPr>
            <a:xfrm>
              <a:off x="8505317" y="3454625"/>
              <a:ext cx="821059" cy="461665"/>
            </a:xfrm>
            <a:prstGeom prst="rect">
              <a:avLst/>
            </a:prstGeom>
            <a:noFill/>
          </p:spPr>
          <p:txBody>
            <a:bodyPr wrap="none" rtlCol="0">
              <a:spAutoFit/>
            </a:bodyPr>
            <a:lstStyle/>
            <a:p>
              <a:r>
                <a:rPr lang="en-US" sz="2400">
                  <a:solidFill>
                    <a:srgbClr val="0C4C88"/>
                  </a:solidFill>
                </a:rPr>
                <a:t>A + B</a:t>
              </a:r>
              <a:endParaRPr lang="en-US" sz="2400" dirty="0">
                <a:solidFill>
                  <a:srgbClr val="0C4C88"/>
                </a:solidFill>
              </a:endParaRPr>
            </a:p>
          </p:txBody>
        </p:sp>
        <p:sp>
          <p:nvSpPr>
            <p:cNvPr id="39" name="TextBox 38"/>
            <p:cNvSpPr txBox="1"/>
            <p:nvPr/>
          </p:nvSpPr>
          <p:spPr>
            <a:xfrm>
              <a:off x="7501523" y="3123561"/>
              <a:ext cx="904415" cy="461665"/>
            </a:xfrm>
            <a:prstGeom prst="rect">
              <a:avLst/>
            </a:prstGeom>
            <a:noFill/>
          </p:spPr>
          <p:txBody>
            <a:bodyPr wrap="none" rtlCol="0">
              <a:spAutoFit/>
            </a:bodyPr>
            <a:lstStyle/>
            <a:p>
              <a:r>
                <a:rPr lang="en-US" sz="2400" dirty="0">
                  <a:solidFill>
                    <a:srgbClr val="0C4C88"/>
                  </a:solidFill>
                </a:rPr>
                <a:t>Gini =</a:t>
              </a:r>
            </a:p>
          </p:txBody>
        </p:sp>
        <p:sp>
          <p:nvSpPr>
            <p:cNvPr id="41" name="TextBox 40"/>
            <p:cNvSpPr txBox="1"/>
            <p:nvPr/>
          </p:nvSpPr>
          <p:spPr>
            <a:xfrm>
              <a:off x="7566998" y="4333802"/>
              <a:ext cx="3430234" cy="830997"/>
            </a:xfrm>
            <a:prstGeom prst="rect">
              <a:avLst/>
            </a:prstGeom>
            <a:noFill/>
          </p:spPr>
          <p:txBody>
            <a:bodyPr wrap="none" rtlCol="0">
              <a:spAutoFit/>
            </a:bodyPr>
            <a:lstStyle/>
            <a:p>
              <a:r>
                <a:rPr lang="en-US" sz="2400" dirty="0">
                  <a:solidFill>
                    <a:srgbClr val="0C4C88"/>
                  </a:solidFill>
                </a:rPr>
                <a:t>Bigger A: More inequality</a:t>
              </a:r>
            </a:p>
            <a:p>
              <a:r>
                <a:rPr lang="en-US" sz="2400" dirty="0">
                  <a:solidFill>
                    <a:srgbClr val="0C4C88"/>
                  </a:solidFill>
                </a:rPr>
                <a:t>Smaller A: Less inequality</a:t>
              </a:r>
            </a:p>
          </p:txBody>
        </p:sp>
        <p:sp>
          <p:nvSpPr>
            <p:cNvPr id="53" name="TextBox 52"/>
            <p:cNvSpPr txBox="1"/>
            <p:nvPr/>
          </p:nvSpPr>
          <p:spPr>
            <a:xfrm>
              <a:off x="9538375" y="3123560"/>
              <a:ext cx="885179" cy="461665"/>
            </a:xfrm>
            <a:prstGeom prst="rect">
              <a:avLst/>
            </a:prstGeom>
            <a:noFill/>
          </p:spPr>
          <p:txBody>
            <a:bodyPr wrap="none" rtlCol="0">
              <a:spAutoFit/>
            </a:bodyPr>
            <a:lstStyle/>
            <a:p>
              <a:r>
                <a:rPr lang="en-US" sz="2400" dirty="0">
                  <a:solidFill>
                    <a:srgbClr val="0C4C88"/>
                  </a:solidFill>
                </a:rPr>
                <a:t>x 100</a:t>
              </a:r>
            </a:p>
          </p:txBody>
        </p:sp>
      </p:grpSp>
      <p:grpSp>
        <p:nvGrpSpPr>
          <p:cNvPr id="10" name="Group 9">
            <a:extLst>
              <a:ext uri="{FF2B5EF4-FFF2-40B4-BE49-F238E27FC236}">
                <a16:creationId xmlns:a16="http://schemas.microsoft.com/office/drawing/2014/main" id="{4F2DBEB2-4AD5-4BB2-A3B3-5006CE56C9DE}"/>
              </a:ext>
            </a:extLst>
          </p:cNvPr>
          <p:cNvGrpSpPr>
            <a:grpSpLocks/>
          </p:cNvGrpSpPr>
          <p:nvPr/>
        </p:nvGrpSpPr>
        <p:grpSpPr>
          <a:xfrm>
            <a:off x="-873918" y="172016"/>
            <a:ext cx="7433903" cy="5295339"/>
            <a:chOff x="-221358" y="906424"/>
            <a:chExt cx="6499974" cy="4469655"/>
          </a:xfrm>
        </p:grpSpPr>
        <p:cxnSp>
          <p:nvCxnSpPr>
            <p:cNvPr id="4" name="Straight Connector 3"/>
            <p:cNvCxnSpPr/>
            <p:nvPr/>
          </p:nvCxnSpPr>
          <p:spPr>
            <a:xfrm>
              <a:off x="2095500" y="2197100"/>
              <a:ext cx="25400" cy="281940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cxnSpLocks/>
            </p:cNvCxnSpPr>
            <p:nvPr/>
          </p:nvCxnSpPr>
          <p:spPr>
            <a:xfrm flipV="1">
              <a:off x="2120900" y="5003800"/>
              <a:ext cx="4157716" cy="9525"/>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95500" y="2476500"/>
              <a:ext cx="3952865" cy="0"/>
            </a:xfrm>
            <a:prstGeom prst="line">
              <a:avLst/>
            </a:prstGeom>
            <a:ln>
              <a:solidFill>
                <a:schemeClr val="accent3">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032500" y="2476500"/>
              <a:ext cx="0" cy="25273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76979" y="2349500"/>
              <a:ext cx="587020" cy="307777"/>
            </a:xfrm>
            <a:prstGeom prst="rect">
              <a:avLst/>
            </a:prstGeom>
            <a:noFill/>
          </p:spPr>
          <p:txBody>
            <a:bodyPr wrap="none" rtlCol="0">
              <a:spAutoFit/>
            </a:bodyPr>
            <a:lstStyle/>
            <a:p>
              <a:r>
                <a:rPr lang="en-US" sz="1400" dirty="0">
                  <a:solidFill>
                    <a:srgbClr val="2B414D"/>
                  </a:solidFill>
                </a:rPr>
                <a:t>100%</a:t>
              </a:r>
            </a:p>
          </p:txBody>
        </p:sp>
        <p:sp>
          <p:nvSpPr>
            <p:cNvPr id="14" name="TextBox 13"/>
            <p:cNvSpPr txBox="1">
              <a:spLocks/>
            </p:cNvSpPr>
            <p:nvPr/>
          </p:nvSpPr>
          <p:spPr>
            <a:xfrm>
              <a:off x="5689297" y="5068302"/>
              <a:ext cx="587020" cy="307777"/>
            </a:xfrm>
            <a:prstGeom prst="rect">
              <a:avLst/>
            </a:prstGeom>
            <a:noFill/>
          </p:spPr>
          <p:txBody>
            <a:bodyPr wrap="none" rtlCol="0">
              <a:spAutoFit/>
            </a:bodyPr>
            <a:lstStyle/>
            <a:p>
              <a:r>
                <a:rPr lang="en-US" sz="1400" dirty="0">
                  <a:solidFill>
                    <a:srgbClr val="2B414D"/>
                  </a:solidFill>
                </a:rPr>
                <a:t>100%</a:t>
              </a:r>
            </a:p>
          </p:txBody>
        </p:sp>
        <p:cxnSp>
          <p:nvCxnSpPr>
            <p:cNvPr id="18" name="Straight Connector 17"/>
            <p:cNvCxnSpPr/>
            <p:nvPr/>
          </p:nvCxnSpPr>
          <p:spPr>
            <a:xfrm flipV="1">
              <a:off x="2161844" y="2460956"/>
              <a:ext cx="3911600" cy="2511425"/>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9617209">
              <a:off x="2834840" y="3555483"/>
              <a:ext cx="2140522" cy="369332"/>
            </a:xfrm>
            <a:prstGeom prst="rect">
              <a:avLst/>
            </a:prstGeom>
            <a:noFill/>
          </p:spPr>
          <p:txBody>
            <a:bodyPr wrap="none" rtlCol="0">
              <a:spAutoFit/>
            </a:bodyPr>
            <a:lstStyle/>
            <a:p>
              <a:r>
                <a:rPr lang="en-US" dirty="0"/>
                <a:t>Equality (45 degrees)</a:t>
              </a:r>
            </a:p>
          </p:txBody>
        </p:sp>
        <p:cxnSp>
          <p:nvCxnSpPr>
            <p:cNvPr id="21" name="Straight Connector 20"/>
            <p:cNvCxnSpPr/>
            <p:nvPr/>
          </p:nvCxnSpPr>
          <p:spPr>
            <a:xfrm flipV="1">
              <a:off x="2163385" y="4959350"/>
              <a:ext cx="3853240" cy="9525"/>
            </a:xfrm>
            <a:prstGeom prst="line">
              <a:avLst/>
            </a:prstGeom>
            <a:ln w="38100">
              <a:solidFill>
                <a:srgbClr val="0C4C8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6016625" y="2534166"/>
              <a:ext cx="6350" cy="2425184"/>
            </a:xfrm>
            <a:prstGeom prst="line">
              <a:avLst/>
            </a:prstGeom>
            <a:ln w="38100">
              <a:solidFill>
                <a:srgbClr val="0C4C88"/>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614665" y="4679249"/>
              <a:ext cx="801438" cy="307777"/>
            </a:xfrm>
            <a:prstGeom prst="rect">
              <a:avLst/>
            </a:prstGeom>
            <a:noFill/>
          </p:spPr>
          <p:txBody>
            <a:bodyPr wrap="none" rtlCol="0">
              <a:spAutoFit/>
            </a:bodyPr>
            <a:lstStyle/>
            <a:p>
              <a:r>
                <a:rPr lang="en-US" sz="1400" dirty="0">
                  <a:solidFill>
                    <a:srgbClr val="0C4C88"/>
                  </a:solidFill>
                </a:rPr>
                <a:t>Extreme</a:t>
              </a:r>
            </a:p>
          </p:txBody>
        </p:sp>
        <p:sp>
          <p:nvSpPr>
            <p:cNvPr id="27" name="TextBox 26"/>
            <p:cNvSpPr txBox="1"/>
            <p:nvPr/>
          </p:nvSpPr>
          <p:spPr>
            <a:xfrm rot="16200000">
              <a:off x="5409363" y="4176818"/>
              <a:ext cx="915635" cy="307777"/>
            </a:xfrm>
            <a:prstGeom prst="rect">
              <a:avLst/>
            </a:prstGeom>
            <a:noFill/>
          </p:spPr>
          <p:txBody>
            <a:bodyPr wrap="none" rtlCol="0">
              <a:spAutoFit/>
            </a:bodyPr>
            <a:lstStyle/>
            <a:p>
              <a:r>
                <a:rPr lang="en-US" sz="1400" dirty="0">
                  <a:solidFill>
                    <a:srgbClr val="0C4C88"/>
                  </a:solidFill>
                </a:rPr>
                <a:t>Inequality</a:t>
              </a:r>
            </a:p>
          </p:txBody>
        </p:sp>
        <p:sp>
          <p:nvSpPr>
            <p:cNvPr id="29" name="Arc 28"/>
            <p:cNvSpPr/>
            <p:nvPr/>
          </p:nvSpPr>
          <p:spPr>
            <a:xfrm rot="4866410">
              <a:off x="883087" y="-198021"/>
              <a:ext cx="4017940" cy="6226830"/>
            </a:xfrm>
            <a:prstGeom prst="arc">
              <a:avLst>
                <a:gd name="adj1" fmla="val 16286264"/>
                <a:gd name="adj2" fmla="val 1588498"/>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4664315" y="3570409"/>
              <a:ext cx="365760" cy="365760"/>
            </a:xfrm>
            <a:prstGeom prst="ellipse">
              <a:avLst/>
            </a:prstGeom>
            <a:solidFill>
              <a:srgbClr val="0C4C88"/>
            </a:solidFill>
            <a:ln>
              <a:noFill/>
            </a:ln>
          </p:spPr>
          <p:txBody>
            <a:bodyPr wrap="none" lIns="0" tIns="0" rIns="0" bIns="0" rtlCol="0" anchor="ctr" anchorCtr="0">
              <a:noAutofit/>
            </a:bodyPr>
            <a:lstStyle/>
            <a:p>
              <a:pPr algn="ctr"/>
              <a:r>
                <a:rPr lang="en-US" sz="2400" dirty="0">
                  <a:solidFill>
                    <a:schemeClr val="bg1"/>
                  </a:solidFill>
                </a:rPr>
                <a:t>A</a:t>
              </a:r>
            </a:p>
          </p:txBody>
        </p:sp>
        <p:sp>
          <p:nvSpPr>
            <p:cNvPr id="33" name="TextBox 32"/>
            <p:cNvSpPr txBox="1"/>
            <p:nvPr/>
          </p:nvSpPr>
          <p:spPr>
            <a:xfrm>
              <a:off x="5278264" y="4187305"/>
              <a:ext cx="365760" cy="365760"/>
            </a:xfrm>
            <a:prstGeom prst="ellipse">
              <a:avLst/>
            </a:prstGeom>
            <a:solidFill>
              <a:srgbClr val="0C4C88"/>
            </a:solidFill>
            <a:ln>
              <a:noFill/>
            </a:ln>
          </p:spPr>
          <p:txBody>
            <a:bodyPr wrap="square" lIns="0" tIns="0" rIns="0" bIns="0" rtlCol="0" anchor="ctr" anchorCtr="0">
              <a:noAutofit/>
            </a:bodyPr>
            <a:lstStyle/>
            <a:p>
              <a:pPr algn="ctr"/>
              <a:r>
                <a:rPr lang="en-US" sz="2400" dirty="0">
                  <a:solidFill>
                    <a:schemeClr val="bg1"/>
                  </a:solidFill>
                </a:rPr>
                <a:t>B</a:t>
              </a:r>
            </a:p>
          </p:txBody>
        </p:sp>
        <p:sp>
          <p:nvSpPr>
            <p:cNvPr id="26" name="TextBox 25"/>
            <p:cNvSpPr txBox="1"/>
            <p:nvPr/>
          </p:nvSpPr>
          <p:spPr>
            <a:xfrm>
              <a:off x="1479251" y="3375360"/>
              <a:ext cx="495649" cy="307777"/>
            </a:xfrm>
            <a:prstGeom prst="rect">
              <a:avLst/>
            </a:prstGeom>
            <a:noFill/>
          </p:spPr>
          <p:txBody>
            <a:bodyPr wrap="none" rtlCol="0">
              <a:spAutoFit/>
            </a:bodyPr>
            <a:lstStyle/>
            <a:p>
              <a:r>
                <a:rPr lang="en-US" sz="1400" dirty="0">
                  <a:solidFill>
                    <a:srgbClr val="2B414D"/>
                  </a:solidFill>
                </a:rPr>
                <a:t>50%</a:t>
              </a:r>
            </a:p>
          </p:txBody>
        </p:sp>
        <p:sp>
          <p:nvSpPr>
            <p:cNvPr id="28" name="TextBox 27"/>
            <p:cNvSpPr txBox="1">
              <a:spLocks/>
            </p:cNvSpPr>
            <p:nvPr/>
          </p:nvSpPr>
          <p:spPr>
            <a:xfrm>
              <a:off x="4169869" y="5068302"/>
              <a:ext cx="495649" cy="307777"/>
            </a:xfrm>
            <a:prstGeom prst="rect">
              <a:avLst/>
            </a:prstGeom>
            <a:noFill/>
          </p:spPr>
          <p:txBody>
            <a:bodyPr wrap="none" rtlCol="0">
              <a:spAutoFit/>
            </a:bodyPr>
            <a:lstStyle/>
            <a:p>
              <a:r>
                <a:rPr lang="en-US" sz="1400" dirty="0">
                  <a:solidFill>
                    <a:srgbClr val="2B414D"/>
                  </a:solidFill>
                </a:rPr>
                <a:t>50%</a:t>
              </a:r>
            </a:p>
          </p:txBody>
        </p:sp>
        <p:cxnSp>
          <p:nvCxnSpPr>
            <p:cNvPr id="5" name="Straight Connector 4"/>
            <p:cNvCxnSpPr/>
            <p:nvPr/>
          </p:nvCxnSpPr>
          <p:spPr>
            <a:xfrm flipV="1">
              <a:off x="2120899" y="3543458"/>
              <a:ext cx="2311401" cy="16568"/>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32300" y="3543457"/>
              <a:ext cx="0" cy="1466693"/>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29FC916E-66B0-46D3-86FF-339A19108F76}"/>
              </a:ext>
            </a:extLst>
          </p:cNvPr>
          <p:cNvSpPr txBox="1"/>
          <p:nvPr/>
        </p:nvSpPr>
        <p:spPr>
          <a:xfrm rot="16200000">
            <a:off x="329776" y="3368703"/>
            <a:ext cx="952633" cy="523220"/>
          </a:xfrm>
          <a:prstGeom prst="rect">
            <a:avLst/>
          </a:prstGeom>
          <a:noFill/>
        </p:spPr>
        <p:txBody>
          <a:bodyPr wrap="none" rtlCol="0">
            <a:spAutoFit/>
          </a:bodyPr>
          <a:lstStyle/>
          <a:p>
            <a:pPr algn="ctr"/>
            <a:r>
              <a:rPr lang="en-US" sz="1400" dirty="0">
                <a:solidFill>
                  <a:srgbClr val="2B414D"/>
                </a:solidFill>
              </a:rPr>
              <a:t>% of</a:t>
            </a:r>
          </a:p>
          <a:p>
            <a:pPr algn="ctr"/>
            <a:r>
              <a:rPr lang="en-US" sz="1400" dirty="0">
                <a:solidFill>
                  <a:srgbClr val="2B414D"/>
                </a:solidFill>
              </a:rPr>
              <a:t>All Income</a:t>
            </a:r>
          </a:p>
        </p:txBody>
      </p:sp>
      <p:sp>
        <p:nvSpPr>
          <p:cNvPr id="42" name="TextBox 41">
            <a:extLst>
              <a:ext uri="{FF2B5EF4-FFF2-40B4-BE49-F238E27FC236}">
                <a16:creationId xmlns:a16="http://schemas.microsoft.com/office/drawing/2014/main" id="{64B9C598-4C82-432B-BE4C-D9543747A30C}"/>
              </a:ext>
            </a:extLst>
          </p:cNvPr>
          <p:cNvSpPr txBox="1"/>
          <p:nvPr/>
        </p:nvSpPr>
        <p:spPr>
          <a:xfrm>
            <a:off x="3300029" y="5467090"/>
            <a:ext cx="1333570" cy="307777"/>
          </a:xfrm>
          <a:prstGeom prst="rect">
            <a:avLst/>
          </a:prstGeom>
          <a:noFill/>
        </p:spPr>
        <p:txBody>
          <a:bodyPr wrap="none" rtlCol="0">
            <a:spAutoFit/>
          </a:bodyPr>
          <a:lstStyle/>
          <a:p>
            <a:r>
              <a:rPr lang="en-US" sz="1400" dirty="0">
                <a:solidFill>
                  <a:srgbClr val="2B414D"/>
                </a:solidFill>
              </a:rPr>
              <a:t>% of Population</a:t>
            </a:r>
          </a:p>
        </p:txBody>
      </p:sp>
    </p:spTree>
    <p:extLst>
      <p:ext uri="{BB962C8B-B14F-4D97-AF65-F5344CB8AC3E}">
        <p14:creationId xmlns:p14="http://schemas.microsoft.com/office/powerpoint/2010/main" val="1568042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5800" y="46038"/>
            <a:ext cx="10515600" cy="1325563"/>
          </a:xfrm>
        </p:spPr>
        <p:txBody>
          <a:bodyPr/>
          <a:lstStyle/>
          <a:p>
            <a:r>
              <a:rPr lang="en-US" dirty="0">
                <a:solidFill>
                  <a:schemeClr val="bg1"/>
                </a:solidFill>
              </a:rPr>
              <a:t>Me</a:t>
            </a:r>
            <a:r>
              <a:rPr lang="en-US" dirty="0"/>
              <a:t>asuring inequality: The Lorenz Curve</a:t>
            </a:r>
          </a:p>
        </p:txBody>
      </p:sp>
      <p:graphicFrame>
        <p:nvGraphicFramePr>
          <p:cNvPr id="4" name="Content Placeholder 3"/>
          <p:cNvGraphicFramePr>
            <a:graphicFrameLocks noGrp="1"/>
          </p:cNvGraphicFramePr>
          <p:nvPr>
            <p:ph idx="1"/>
            <p:extLst/>
          </p:nvPr>
        </p:nvGraphicFramePr>
        <p:xfrm>
          <a:off x="1981200" y="2286000"/>
          <a:ext cx="8229600" cy="24942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pPr algn="ctr"/>
                      <a:r>
                        <a:rPr lang="en-US" dirty="0"/>
                        <a:t>Quintile (2008)</a:t>
                      </a:r>
                    </a:p>
                  </a:txBody>
                  <a:tcPr/>
                </a:tc>
                <a:tc>
                  <a:txBody>
                    <a:bodyPr/>
                    <a:lstStyle/>
                    <a:p>
                      <a:pPr algn="ctr"/>
                      <a:r>
                        <a:rPr lang="en-US" dirty="0"/>
                        <a:t>% of total income</a:t>
                      </a:r>
                    </a:p>
                  </a:txBody>
                  <a:tcPr/>
                </a:tc>
                <a:tc>
                  <a:txBody>
                    <a:bodyPr/>
                    <a:lstStyle/>
                    <a:p>
                      <a:pPr algn="ctr"/>
                      <a:r>
                        <a:rPr lang="en-US" dirty="0"/>
                        <a:t>Cumulative % of total income</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pPr algn="ctr"/>
                      <a:r>
                        <a:rPr lang="en-US" dirty="0"/>
                        <a:t>Lowest 20%</a:t>
                      </a:r>
                    </a:p>
                  </a:txBody>
                  <a:tcPr/>
                </a:tc>
                <a:tc>
                  <a:txBody>
                    <a:bodyPr/>
                    <a:lstStyle/>
                    <a:p>
                      <a:pPr algn="ctr"/>
                      <a:r>
                        <a:rPr lang="en-US" dirty="0"/>
                        <a:t>3.4</a:t>
                      </a:r>
                    </a:p>
                  </a:txBody>
                  <a:tcPr/>
                </a:tc>
                <a:tc>
                  <a:txBody>
                    <a:bodyPr/>
                    <a:lstStyle/>
                    <a:p>
                      <a:pPr algn="ctr"/>
                      <a:r>
                        <a:rPr lang="en-US" dirty="0"/>
                        <a:t>3.4</a:t>
                      </a:r>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pPr algn="ctr"/>
                      <a:r>
                        <a:rPr lang="en-US" dirty="0"/>
                        <a:t>Second 20%</a:t>
                      </a:r>
                    </a:p>
                  </a:txBody>
                  <a:tcPr/>
                </a:tc>
                <a:tc>
                  <a:txBody>
                    <a:bodyPr/>
                    <a:lstStyle/>
                    <a:p>
                      <a:pPr algn="ctr"/>
                      <a:r>
                        <a:rPr lang="en-US" dirty="0"/>
                        <a:t>8.6</a:t>
                      </a:r>
                    </a:p>
                  </a:txBody>
                  <a:tcPr/>
                </a:tc>
                <a:tc>
                  <a:txBody>
                    <a:bodyPr/>
                    <a:lstStyle/>
                    <a:p>
                      <a:pPr algn="ctr"/>
                      <a:r>
                        <a:rPr lang="en-US" dirty="0"/>
                        <a:t>12</a:t>
                      </a:r>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pPr algn="ctr"/>
                      <a:r>
                        <a:rPr lang="en-US" dirty="0"/>
                        <a:t>Middle</a:t>
                      </a:r>
                      <a:r>
                        <a:rPr lang="en-US" baseline="0" dirty="0"/>
                        <a:t> 20%</a:t>
                      </a:r>
                      <a:endParaRPr lang="en-US" dirty="0"/>
                    </a:p>
                  </a:txBody>
                  <a:tcPr/>
                </a:tc>
                <a:tc>
                  <a:txBody>
                    <a:bodyPr/>
                    <a:lstStyle/>
                    <a:p>
                      <a:pPr algn="ctr"/>
                      <a:r>
                        <a:rPr lang="en-US" dirty="0"/>
                        <a:t>14.7</a:t>
                      </a:r>
                    </a:p>
                  </a:txBody>
                  <a:tcPr/>
                </a:tc>
                <a:tc>
                  <a:txBody>
                    <a:bodyPr/>
                    <a:lstStyle/>
                    <a:p>
                      <a:pPr algn="ctr"/>
                      <a:r>
                        <a:rPr lang="en-US" dirty="0"/>
                        <a:t>26.7</a:t>
                      </a:r>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pPr algn="ctr"/>
                      <a:r>
                        <a:rPr lang="en-US" dirty="0"/>
                        <a:t>Fourth 20%</a:t>
                      </a:r>
                    </a:p>
                  </a:txBody>
                  <a:tcPr/>
                </a:tc>
                <a:tc>
                  <a:txBody>
                    <a:bodyPr/>
                    <a:lstStyle/>
                    <a:p>
                      <a:pPr algn="ctr"/>
                      <a:r>
                        <a:rPr lang="en-US" dirty="0"/>
                        <a:t>23.3</a:t>
                      </a:r>
                    </a:p>
                  </a:txBody>
                  <a:tcPr/>
                </a:tc>
                <a:tc>
                  <a:txBody>
                    <a:bodyPr/>
                    <a:lstStyle/>
                    <a:p>
                      <a:pPr algn="ctr"/>
                      <a:r>
                        <a:rPr lang="en-US" dirty="0"/>
                        <a:t>50</a:t>
                      </a:r>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pPr algn="ctr"/>
                      <a:r>
                        <a:rPr lang="en-US" dirty="0"/>
                        <a:t>Highest 20%</a:t>
                      </a:r>
                    </a:p>
                  </a:txBody>
                  <a:tcPr/>
                </a:tc>
                <a:tc>
                  <a:txBody>
                    <a:bodyPr/>
                    <a:lstStyle/>
                    <a:p>
                      <a:pPr algn="ctr"/>
                      <a:r>
                        <a:rPr lang="en-US" dirty="0"/>
                        <a:t>50</a:t>
                      </a:r>
                    </a:p>
                  </a:txBody>
                  <a:tcPr/>
                </a:tc>
                <a:tc>
                  <a:txBody>
                    <a:bodyPr/>
                    <a:lstStyle/>
                    <a:p>
                      <a:pPr algn="ctr"/>
                      <a:r>
                        <a:rPr lang="en-US" dirty="0"/>
                        <a:t>100</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2438400" y="1676401"/>
            <a:ext cx="5943600" cy="646331"/>
          </a:xfrm>
          <a:prstGeom prst="rect">
            <a:avLst/>
          </a:prstGeom>
          <a:noFill/>
        </p:spPr>
        <p:txBody>
          <a:bodyPr wrap="square" rtlCol="0">
            <a:spAutoFit/>
          </a:bodyPr>
          <a:lstStyle/>
          <a:p>
            <a:r>
              <a:rPr lang="en-US" dirty="0"/>
              <a:t>Shows the distribution of income in a region</a:t>
            </a:r>
          </a:p>
          <a:p>
            <a:r>
              <a:rPr lang="en-US" dirty="0"/>
              <a:t>Ex: U.S. Income Distribution - 2008</a:t>
            </a:r>
          </a:p>
        </p:txBody>
      </p:sp>
    </p:spTree>
    <p:extLst>
      <p:ext uri="{BB962C8B-B14F-4D97-AF65-F5344CB8AC3E}">
        <p14:creationId xmlns:p14="http://schemas.microsoft.com/office/powerpoint/2010/main" val="831843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dirty="0">
                <a:solidFill>
                  <a:schemeClr val="bg1"/>
                </a:solidFill>
              </a:rPr>
              <a:t>For</a:t>
            </a:r>
            <a:r>
              <a:rPr lang="en-US" dirty="0"/>
              <a:t>ming the GINI Coefficient: 2015</a:t>
            </a:r>
          </a:p>
        </p:txBody>
      </p:sp>
      <p:graphicFrame>
        <p:nvGraphicFramePr>
          <p:cNvPr id="4" name="Chart 3"/>
          <p:cNvGraphicFramePr>
            <a:graphicFrameLocks/>
          </p:cNvGraphicFramePr>
          <p:nvPr/>
        </p:nvGraphicFramePr>
        <p:xfrm>
          <a:off x="746449" y="2247900"/>
          <a:ext cx="5277130" cy="327582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075905" y="1950940"/>
            <a:ext cx="2618217" cy="369332"/>
          </a:xfrm>
          <a:prstGeom prst="rect">
            <a:avLst/>
          </a:prstGeom>
          <a:noFill/>
        </p:spPr>
        <p:txBody>
          <a:bodyPr wrap="none" rtlCol="0">
            <a:spAutoFit/>
          </a:bodyPr>
          <a:lstStyle/>
          <a:p>
            <a:r>
              <a:rPr lang="en-US" dirty="0">
                <a:solidFill>
                  <a:srgbClr val="2B414D"/>
                </a:solidFill>
              </a:rPr>
              <a:t>Quintile Shares </a:t>
            </a:r>
            <a:r>
              <a:rPr lang="en-US">
                <a:solidFill>
                  <a:srgbClr val="2B414D"/>
                </a:solidFill>
              </a:rPr>
              <a:t>of Income</a:t>
            </a:r>
          </a:p>
        </p:txBody>
      </p:sp>
      <p:sp>
        <p:nvSpPr>
          <p:cNvPr id="8" name="TextBox 7"/>
          <p:cNvSpPr txBox="1">
            <a:spLocks/>
          </p:cNvSpPr>
          <p:nvPr/>
        </p:nvSpPr>
        <p:spPr>
          <a:xfrm>
            <a:off x="6713813" y="1950940"/>
            <a:ext cx="4049057" cy="369332"/>
          </a:xfrm>
          <a:prstGeom prst="rect">
            <a:avLst/>
          </a:prstGeom>
          <a:noFill/>
        </p:spPr>
        <p:txBody>
          <a:bodyPr wrap="none" rtlCol="0">
            <a:spAutoFit/>
          </a:bodyPr>
          <a:lstStyle/>
          <a:p>
            <a:r>
              <a:rPr lang="en-US" dirty="0">
                <a:solidFill>
                  <a:srgbClr val="2B414D"/>
                </a:solidFill>
              </a:rPr>
              <a:t>CUMULATIVE Quintile Shares of Income</a:t>
            </a:r>
          </a:p>
        </p:txBody>
      </p:sp>
      <p:sp>
        <p:nvSpPr>
          <p:cNvPr id="9" name="TextBox 10">
            <a:extLst>
              <a:ext uri="{FF2B5EF4-FFF2-40B4-BE49-F238E27FC236}">
                <a16:creationId xmlns:a16="http://schemas.microsoft.com/office/drawing/2014/main" id="{D20C33FA-7B48-4B31-AC98-236071E09959}"/>
              </a:ext>
            </a:extLst>
          </p:cNvPr>
          <p:cNvSpPr txBox="1">
            <a:spLocks/>
          </p:cNvSpPr>
          <p:nvPr/>
        </p:nvSpPr>
        <p:spPr>
          <a:xfrm>
            <a:off x="1353014" y="5447341"/>
            <a:ext cx="4064000" cy="351909"/>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2B414D"/>
                </a:solidFill>
              </a:rPr>
              <a:t>Income Quintiles</a:t>
            </a:r>
            <a:endParaRPr lang="en-GB" sz="1400" dirty="0">
              <a:solidFill>
                <a:srgbClr val="2B414D"/>
              </a:solidFill>
            </a:endParaRPr>
          </a:p>
        </p:txBody>
      </p:sp>
      <p:grpSp>
        <p:nvGrpSpPr>
          <p:cNvPr id="3" name="Group 2">
            <a:extLst>
              <a:ext uri="{FF2B5EF4-FFF2-40B4-BE49-F238E27FC236}">
                <a16:creationId xmlns:a16="http://schemas.microsoft.com/office/drawing/2014/main" id="{972500D4-44A5-6243-B4D2-9E22DCF5896E}"/>
              </a:ext>
            </a:extLst>
          </p:cNvPr>
          <p:cNvGrpSpPr/>
          <p:nvPr/>
        </p:nvGrpSpPr>
        <p:grpSpPr>
          <a:xfrm>
            <a:off x="6119830" y="2247900"/>
            <a:ext cx="5237023" cy="3551350"/>
            <a:chOff x="6119830" y="2247900"/>
            <a:chExt cx="5237023" cy="3551350"/>
          </a:xfrm>
        </p:grpSpPr>
        <p:graphicFrame>
          <p:nvGraphicFramePr>
            <p:cNvPr id="6" name="Chart 5"/>
            <p:cNvGraphicFramePr>
              <a:graphicFrameLocks/>
            </p:cNvGraphicFramePr>
            <p:nvPr/>
          </p:nvGraphicFramePr>
          <p:xfrm>
            <a:off x="6119830" y="2247900"/>
            <a:ext cx="5237023" cy="327582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0">
              <a:extLst>
                <a:ext uri="{FF2B5EF4-FFF2-40B4-BE49-F238E27FC236}">
                  <a16:creationId xmlns:a16="http://schemas.microsoft.com/office/drawing/2014/main" id="{64A3D9DD-835D-42E8-9742-C30CED55D1A0}"/>
                </a:ext>
              </a:extLst>
            </p:cNvPr>
            <p:cNvSpPr txBox="1">
              <a:spLocks/>
            </p:cNvSpPr>
            <p:nvPr/>
          </p:nvSpPr>
          <p:spPr>
            <a:xfrm>
              <a:off x="6706341" y="5447341"/>
              <a:ext cx="4064000" cy="351909"/>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rgbClr val="2B414D"/>
                  </a:solidFill>
                </a:rPr>
                <a:t>Income Quintiles</a:t>
              </a:r>
              <a:endParaRPr lang="en-GB" sz="1400" dirty="0">
                <a:solidFill>
                  <a:srgbClr val="2B414D"/>
                </a:solidFill>
              </a:endParaRPr>
            </a:p>
          </p:txBody>
        </p:sp>
      </p:grpSp>
      <p:sp>
        <p:nvSpPr>
          <p:cNvPr id="11" name="TextBox 10">
            <a:extLst>
              <a:ext uri="{FF2B5EF4-FFF2-40B4-BE49-F238E27FC236}">
                <a16:creationId xmlns:a16="http://schemas.microsoft.com/office/drawing/2014/main" id="{2946A3A2-B18F-A642-9D53-B1DB0FF7E258}"/>
              </a:ext>
            </a:extLst>
          </p:cNvPr>
          <p:cNvSpPr txBox="1"/>
          <p:nvPr/>
        </p:nvSpPr>
        <p:spPr>
          <a:xfrm>
            <a:off x="3249827" y="6457890"/>
            <a:ext cx="4695516" cy="246221"/>
          </a:xfrm>
          <a:prstGeom prst="rect">
            <a:avLst/>
          </a:prstGeom>
          <a:noFill/>
        </p:spPr>
        <p:txBody>
          <a:bodyPr wrap="none" rtlCol="0">
            <a:spAutoFit/>
          </a:bodyPr>
          <a:lstStyle/>
          <a:p>
            <a:pPr lvl="0">
              <a:defRPr/>
            </a:pPr>
            <a:r>
              <a:rPr lang="en-US" sz="1000" dirty="0"/>
              <a:t>Source: 2015 1-year American Community Survey, based on pre-tax household income.</a:t>
            </a:r>
          </a:p>
        </p:txBody>
      </p:sp>
      <p:sp>
        <p:nvSpPr>
          <p:cNvPr id="5" name="TextBox 4">
            <a:extLst>
              <a:ext uri="{FF2B5EF4-FFF2-40B4-BE49-F238E27FC236}">
                <a16:creationId xmlns:a16="http://schemas.microsoft.com/office/drawing/2014/main" id="{B7DAF554-60C8-472D-B5BC-4406F87891E2}"/>
              </a:ext>
            </a:extLst>
          </p:cNvPr>
          <p:cNvSpPr txBox="1"/>
          <p:nvPr/>
        </p:nvSpPr>
        <p:spPr>
          <a:xfrm>
            <a:off x="992493" y="1389205"/>
            <a:ext cx="10062172" cy="400110"/>
          </a:xfrm>
          <a:prstGeom prst="rect">
            <a:avLst/>
          </a:prstGeom>
          <a:noFill/>
        </p:spPr>
        <p:txBody>
          <a:bodyPr wrap="square" rtlCol="0">
            <a:spAutoFit/>
          </a:bodyPr>
          <a:lstStyle/>
          <a:p>
            <a:pPr algn="ctr"/>
            <a:r>
              <a:rPr lang="en-US" sz="2000" dirty="0"/>
              <a:t>U.S. Gini Coefficient in 2015 = </a:t>
            </a:r>
            <a:r>
              <a:rPr lang="en-US" sz="2000" dirty="0">
                <a:solidFill>
                  <a:srgbClr val="FF0000"/>
                </a:solidFill>
              </a:rPr>
              <a:t>0.482</a:t>
            </a:r>
            <a:r>
              <a:rPr lang="en-US" sz="2000" dirty="0"/>
              <a:t>. From 1970 to 2021, it increased from </a:t>
            </a:r>
            <a:r>
              <a:rPr lang="en-US" sz="2000" dirty="0">
                <a:solidFill>
                  <a:srgbClr val="FF0000"/>
                </a:solidFill>
              </a:rPr>
              <a:t>0.394</a:t>
            </a:r>
            <a:r>
              <a:rPr lang="en-US" sz="2000" dirty="0"/>
              <a:t> to </a:t>
            </a:r>
            <a:r>
              <a:rPr lang="en-US" sz="2000" dirty="0">
                <a:solidFill>
                  <a:srgbClr val="FF0000"/>
                </a:solidFill>
              </a:rPr>
              <a:t>0.494</a:t>
            </a:r>
            <a:r>
              <a:rPr lang="en-US" sz="2000" dirty="0"/>
              <a:t>.</a:t>
            </a:r>
          </a:p>
        </p:txBody>
      </p:sp>
    </p:spTree>
    <p:extLst>
      <p:ext uri="{BB962C8B-B14F-4D97-AF65-F5344CB8AC3E}">
        <p14:creationId xmlns:p14="http://schemas.microsoft.com/office/powerpoint/2010/main" val="254421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US" smtClean="0"/>
              <a:t>2</a:t>
            </a:fld>
            <a:endParaRPr lang="en-US" dirty="0"/>
          </a:p>
        </p:txBody>
      </p:sp>
    </p:spTree>
    <p:extLst>
      <p:ext uri="{BB962C8B-B14F-4D97-AF65-F5344CB8AC3E}">
        <p14:creationId xmlns:p14="http://schemas.microsoft.com/office/powerpoint/2010/main" val="2547058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1B11-7B5E-3144-A371-C57F3E4A6257}"/>
              </a:ext>
            </a:extLst>
          </p:cNvPr>
          <p:cNvSpPr>
            <a:spLocks noGrp="1"/>
          </p:cNvSpPr>
          <p:nvPr>
            <p:ph type="title"/>
          </p:nvPr>
        </p:nvSpPr>
        <p:spPr>
          <a:xfrm>
            <a:off x="763769" y="0"/>
            <a:ext cx="10515600" cy="1325563"/>
          </a:xfrm>
        </p:spPr>
        <p:txBody>
          <a:bodyPr/>
          <a:lstStyle/>
          <a:p>
            <a:r>
              <a:rPr lang="en-US" dirty="0">
                <a:solidFill>
                  <a:schemeClr val="bg1"/>
                </a:solidFill>
              </a:rPr>
              <a:t>You</a:t>
            </a:r>
            <a:r>
              <a:rPr lang="en-US" dirty="0"/>
              <a:t>r Local Inequality Trend</a:t>
            </a:r>
          </a:p>
        </p:txBody>
      </p:sp>
      <p:sp>
        <p:nvSpPr>
          <p:cNvPr id="4" name="Slide Number Placeholder 3">
            <a:extLst>
              <a:ext uri="{FF2B5EF4-FFF2-40B4-BE49-F238E27FC236}">
                <a16:creationId xmlns:a16="http://schemas.microsoft.com/office/drawing/2014/main" id="{6746AB2E-8B49-8744-B14D-57EAF59BB64C}"/>
              </a:ext>
            </a:extLst>
          </p:cNvPr>
          <p:cNvSpPr>
            <a:spLocks noGrp="1"/>
          </p:cNvSpPr>
          <p:nvPr>
            <p:ph type="sldNum" sz="quarter" idx="12"/>
          </p:nvPr>
        </p:nvSpPr>
        <p:spPr/>
        <p:txBody>
          <a:bodyPr/>
          <a:lstStyle/>
          <a:p>
            <a:fld id="{D9F085D5-EC86-4F6A-B501-C1359CB39116}" type="slidenum">
              <a:rPr lang="en-GB" smtClean="0"/>
              <a:t>20</a:t>
            </a:fld>
            <a:endParaRPr lang="en-GB"/>
          </a:p>
        </p:txBody>
      </p:sp>
      <p:pic>
        <p:nvPicPr>
          <p:cNvPr id="1026" name="Picture 2" descr="https://needecon.org/LocalGraphs/Counties/FL/Pinellas/gini_1yr.png">
            <a:extLst>
              <a:ext uri="{FF2B5EF4-FFF2-40B4-BE49-F238E27FC236}">
                <a16:creationId xmlns:a16="http://schemas.microsoft.com/office/drawing/2014/main" id="{2000B194-13E5-452D-9EBF-27A2BEDB40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575" y="1043888"/>
            <a:ext cx="7128605" cy="5186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47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8C7FC-2DE6-6848-B943-52BAED7A1EAF}"/>
              </a:ext>
            </a:extLst>
          </p:cNvPr>
          <p:cNvSpPr>
            <a:spLocks noGrp="1"/>
          </p:cNvSpPr>
          <p:nvPr>
            <p:ph type="title"/>
          </p:nvPr>
        </p:nvSpPr>
        <p:spPr/>
        <p:txBody>
          <a:bodyPr/>
          <a:lstStyle/>
          <a:p>
            <a:r>
              <a:rPr lang="en-US" dirty="0">
                <a:solidFill>
                  <a:schemeClr val="bg1"/>
                </a:solidFill>
              </a:rPr>
              <a:t>A S</a:t>
            </a:r>
            <a:r>
              <a:rPr lang="en-US" dirty="0">
                <a:solidFill>
                  <a:schemeClr val="accent1"/>
                </a:solidFill>
              </a:rPr>
              <a:t>econd Measure of Inequality: Wealth</a:t>
            </a:r>
          </a:p>
        </p:txBody>
      </p:sp>
      <p:pic>
        <p:nvPicPr>
          <p:cNvPr id="7" name="Content Placeholder 6">
            <a:extLst>
              <a:ext uri="{FF2B5EF4-FFF2-40B4-BE49-F238E27FC236}">
                <a16:creationId xmlns:a16="http://schemas.microsoft.com/office/drawing/2014/main" id="{AD51DBBC-0C8B-854B-B3C6-01831D3A3DCA}"/>
              </a:ext>
            </a:extLst>
          </p:cNvPr>
          <p:cNvPicPr>
            <a:picLocks noGrp="1" noChangeAspect="1"/>
          </p:cNvPicPr>
          <p:nvPr>
            <p:ph sz="half" idx="1"/>
          </p:nvPr>
        </p:nvPicPr>
        <p:blipFill>
          <a:blip r:embed="rId2"/>
          <a:stretch>
            <a:fillRect/>
          </a:stretch>
        </p:blipFill>
        <p:spPr>
          <a:xfrm>
            <a:off x="1660850" y="1900354"/>
            <a:ext cx="3805730" cy="3629233"/>
          </a:xfrm>
        </p:spPr>
      </p:pic>
      <p:pic>
        <p:nvPicPr>
          <p:cNvPr id="9" name="Content Placeholder 8">
            <a:extLst>
              <a:ext uri="{FF2B5EF4-FFF2-40B4-BE49-F238E27FC236}">
                <a16:creationId xmlns:a16="http://schemas.microsoft.com/office/drawing/2014/main" id="{894FE0AD-A22C-2541-8EAC-0916678AAEB1}"/>
              </a:ext>
            </a:extLst>
          </p:cNvPr>
          <p:cNvPicPr>
            <a:picLocks noGrp="1" noChangeAspect="1"/>
          </p:cNvPicPr>
          <p:nvPr>
            <p:ph sz="half" idx="2"/>
          </p:nvPr>
        </p:nvPicPr>
        <p:blipFill>
          <a:blip r:embed="rId3"/>
          <a:stretch>
            <a:fillRect/>
          </a:stretch>
        </p:blipFill>
        <p:spPr>
          <a:xfrm>
            <a:off x="6725422" y="1903067"/>
            <a:ext cx="3532154" cy="3631186"/>
          </a:xfrm>
        </p:spPr>
      </p:pic>
      <p:sp>
        <p:nvSpPr>
          <p:cNvPr id="5" name="Slide Number Placeholder 4">
            <a:extLst>
              <a:ext uri="{FF2B5EF4-FFF2-40B4-BE49-F238E27FC236}">
                <a16:creationId xmlns:a16="http://schemas.microsoft.com/office/drawing/2014/main" id="{5156600C-E1C7-3A40-945D-05FD2F77E01B}"/>
              </a:ext>
            </a:extLst>
          </p:cNvPr>
          <p:cNvSpPr>
            <a:spLocks noGrp="1"/>
          </p:cNvSpPr>
          <p:nvPr>
            <p:ph type="sldNum" sz="quarter" idx="12"/>
          </p:nvPr>
        </p:nvSpPr>
        <p:spPr/>
        <p:txBody>
          <a:bodyPr/>
          <a:lstStyle/>
          <a:p>
            <a:fld id="{D9F085D5-EC86-4F6A-B501-C1359CB39116}" type="slidenum">
              <a:rPr lang="en-US" smtClean="0"/>
              <a:t>21</a:t>
            </a:fld>
            <a:endParaRPr lang="en-US" dirty="0"/>
          </a:p>
        </p:txBody>
      </p:sp>
      <p:sp>
        <p:nvSpPr>
          <p:cNvPr id="8" name="TextBox 7">
            <a:extLst>
              <a:ext uri="{FF2B5EF4-FFF2-40B4-BE49-F238E27FC236}">
                <a16:creationId xmlns:a16="http://schemas.microsoft.com/office/drawing/2014/main" id="{27CAA833-72BB-B849-B53F-79075EB7EBD2}"/>
              </a:ext>
            </a:extLst>
          </p:cNvPr>
          <p:cNvSpPr txBox="1"/>
          <p:nvPr/>
        </p:nvSpPr>
        <p:spPr>
          <a:xfrm>
            <a:off x="4474470"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Dec. 11, 2018.</a:t>
            </a:r>
          </a:p>
        </p:txBody>
      </p:sp>
      <p:sp>
        <p:nvSpPr>
          <p:cNvPr id="3" name="TextBox 2">
            <a:extLst>
              <a:ext uri="{FF2B5EF4-FFF2-40B4-BE49-F238E27FC236}">
                <a16:creationId xmlns:a16="http://schemas.microsoft.com/office/drawing/2014/main" id="{3D6AA35E-A035-4263-836E-C8C36059B735}"/>
              </a:ext>
            </a:extLst>
          </p:cNvPr>
          <p:cNvSpPr txBox="1"/>
          <p:nvPr/>
        </p:nvSpPr>
        <p:spPr>
          <a:xfrm>
            <a:off x="1077362" y="1240325"/>
            <a:ext cx="8953878" cy="430887"/>
          </a:xfrm>
          <a:prstGeom prst="rect">
            <a:avLst/>
          </a:prstGeom>
          <a:noFill/>
        </p:spPr>
        <p:txBody>
          <a:bodyPr wrap="square" rtlCol="0">
            <a:spAutoFit/>
          </a:bodyPr>
          <a:lstStyle/>
          <a:p>
            <a:r>
              <a:rPr lang="en-US" sz="2200" dirty="0"/>
              <a:t>Wealth Inequality Exceeds Income Inequality</a:t>
            </a:r>
          </a:p>
        </p:txBody>
      </p:sp>
    </p:spTree>
    <p:extLst>
      <p:ext uri="{BB962C8B-B14F-4D97-AF65-F5344CB8AC3E}">
        <p14:creationId xmlns:p14="http://schemas.microsoft.com/office/powerpoint/2010/main" val="351759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88DC0-4332-5847-BA0F-F0530A0D57B7}"/>
              </a:ext>
            </a:extLst>
          </p:cNvPr>
          <p:cNvSpPr>
            <a:spLocks noGrp="1"/>
          </p:cNvSpPr>
          <p:nvPr>
            <p:ph type="title"/>
          </p:nvPr>
        </p:nvSpPr>
        <p:spPr>
          <a:xfrm>
            <a:off x="838855" y="0"/>
            <a:ext cx="10515600" cy="1325563"/>
          </a:xfrm>
        </p:spPr>
        <p:txBody>
          <a:bodyPr/>
          <a:lstStyle/>
          <a:p>
            <a:r>
              <a:rPr lang="en-US" dirty="0">
                <a:solidFill>
                  <a:schemeClr val="bg1"/>
                </a:solidFill>
              </a:rPr>
              <a:t>We</a:t>
            </a:r>
            <a:r>
              <a:rPr lang="en-US" dirty="0"/>
              <a:t>alth Concentration Has Been Rising</a:t>
            </a:r>
          </a:p>
        </p:txBody>
      </p:sp>
      <p:sp>
        <p:nvSpPr>
          <p:cNvPr id="4" name="Slide Number Placeholder 3">
            <a:extLst>
              <a:ext uri="{FF2B5EF4-FFF2-40B4-BE49-F238E27FC236}">
                <a16:creationId xmlns:a16="http://schemas.microsoft.com/office/drawing/2014/main" id="{24CE6FDA-336A-AC4C-986E-D0EEE10DE4EC}"/>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50C0CB1A-586B-2F45-BD73-AAFCD61FD444}"/>
              </a:ext>
            </a:extLst>
          </p:cNvPr>
          <p:cNvSpPr txBox="1"/>
          <p:nvPr/>
        </p:nvSpPr>
        <p:spPr>
          <a:xfrm>
            <a:off x="4784526" y="3059668"/>
            <a:ext cx="3184911" cy="369332"/>
          </a:xfrm>
          <a:prstGeom prst="rect">
            <a:avLst/>
          </a:prstGeom>
          <a:noFill/>
        </p:spPr>
        <p:txBody>
          <a:bodyPr wrap="none" rtlCol="0">
            <a:spAutoFit/>
          </a:bodyPr>
          <a:lstStyle/>
          <a:p>
            <a:r>
              <a:rPr lang="en-US" dirty="0"/>
              <a:t>2019 Overall Median:  $121,700</a:t>
            </a:r>
          </a:p>
        </p:txBody>
      </p:sp>
      <p:pic>
        <p:nvPicPr>
          <p:cNvPr id="9" name="Content Placeholder 8" descr="Chart, line chart&#10;&#10;Description automatically generated">
            <a:extLst>
              <a:ext uri="{FF2B5EF4-FFF2-40B4-BE49-F238E27FC236}">
                <a16:creationId xmlns:a16="http://schemas.microsoft.com/office/drawing/2014/main" id="{4330D59F-457E-9E47-A6F1-D0BD24D7C694}"/>
              </a:ext>
            </a:extLst>
          </p:cNvPr>
          <p:cNvPicPr>
            <a:picLocks noGrp="1" noChangeAspect="1"/>
          </p:cNvPicPr>
          <p:nvPr>
            <p:ph idx="1"/>
          </p:nvPr>
        </p:nvPicPr>
        <p:blipFill>
          <a:blip r:embed="rId2" r:link="rId3"/>
          <a:stretch>
            <a:fillRect/>
          </a:stretch>
        </p:blipFill>
        <p:spPr>
          <a:xfrm>
            <a:off x="1877191" y="1145256"/>
            <a:ext cx="9095608" cy="4887901"/>
          </a:xfrm>
        </p:spPr>
      </p:pic>
      <p:sp>
        <p:nvSpPr>
          <p:cNvPr id="10" name="Oval 9">
            <a:extLst>
              <a:ext uri="{FF2B5EF4-FFF2-40B4-BE49-F238E27FC236}">
                <a16:creationId xmlns:a16="http://schemas.microsoft.com/office/drawing/2014/main" id="{C0BF1A30-4642-4543-AC17-72EB419EA0DE}"/>
              </a:ext>
            </a:extLst>
          </p:cNvPr>
          <p:cNvSpPr/>
          <p:nvPr/>
        </p:nvSpPr>
        <p:spPr>
          <a:xfrm>
            <a:off x="7236370" y="3429000"/>
            <a:ext cx="1371600" cy="191551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56772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B2E7-1316-D641-9999-AB865C236957}"/>
              </a:ext>
            </a:extLst>
          </p:cNvPr>
          <p:cNvSpPr>
            <a:spLocks noGrp="1"/>
          </p:cNvSpPr>
          <p:nvPr>
            <p:ph type="title"/>
          </p:nvPr>
        </p:nvSpPr>
        <p:spPr>
          <a:xfrm>
            <a:off x="837280" y="0"/>
            <a:ext cx="10515600" cy="1325563"/>
          </a:xfrm>
        </p:spPr>
        <p:txBody>
          <a:bodyPr/>
          <a:lstStyle/>
          <a:p>
            <a:r>
              <a:rPr lang="en-US" dirty="0">
                <a:solidFill>
                  <a:schemeClr val="bg1"/>
                </a:solidFill>
              </a:rPr>
              <a:t>We</a:t>
            </a:r>
            <a:r>
              <a:rPr lang="en-US" dirty="0"/>
              <a:t>alth is More and More Concentrated</a:t>
            </a:r>
          </a:p>
        </p:txBody>
      </p:sp>
      <p:pic>
        <p:nvPicPr>
          <p:cNvPr id="6" name="Content Placeholder 5" descr="Chart, line chart&#10;&#10;Description automatically generated">
            <a:extLst>
              <a:ext uri="{FF2B5EF4-FFF2-40B4-BE49-F238E27FC236}">
                <a16:creationId xmlns:a16="http://schemas.microsoft.com/office/drawing/2014/main" id="{A512E0EC-30A3-7F46-81C7-8BDF97B82CE2}"/>
              </a:ext>
            </a:extLst>
          </p:cNvPr>
          <p:cNvPicPr>
            <a:picLocks noGrp="1" noChangeAspect="1"/>
          </p:cNvPicPr>
          <p:nvPr>
            <p:ph idx="1"/>
          </p:nvPr>
        </p:nvPicPr>
        <p:blipFill>
          <a:blip r:embed="rId2" r:link="rId3"/>
          <a:stretch>
            <a:fillRect/>
          </a:stretch>
        </p:blipFill>
        <p:spPr>
          <a:xfrm>
            <a:off x="2450735" y="929640"/>
            <a:ext cx="7290530" cy="5300586"/>
          </a:xfrm>
        </p:spPr>
      </p:pic>
      <p:sp>
        <p:nvSpPr>
          <p:cNvPr id="4" name="Slide Number Placeholder 3">
            <a:extLst>
              <a:ext uri="{FF2B5EF4-FFF2-40B4-BE49-F238E27FC236}">
                <a16:creationId xmlns:a16="http://schemas.microsoft.com/office/drawing/2014/main" id="{E6A29B74-EDB3-9842-A9A2-357294E353AD}"/>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7" name="TextBox 6">
            <a:extLst>
              <a:ext uri="{FF2B5EF4-FFF2-40B4-BE49-F238E27FC236}">
                <a16:creationId xmlns:a16="http://schemas.microsoft.com/office/drawing/2014/main" id="{01BEA503-7CE9-E443-A4A0-2E8AB99353D8}"/>
              </a:ext>
            </a:extLst>
          </p:cNvPr>
          <p:cNvSpPr txBox="1"/>
          <p:nvPr/>
        </p:nvSpPr>
        <p:spPr>
          <a:xfrm>
            <a:off x="9722456" y="6456851"/>
            <a:ext cx="1631344" cy="276999"/>
          </a:xfrm>
          <a:prstGeom prst="rect">
            <a:avLst/>
          </a:prstGeom>
          <a:noFill/>
        </p:spPr>
        <p:txBody>
          <a:bodyPr wrap="none" rtlCol="0">
            <a:spAutoFit/>
          </a:bodyPr>
          <a:lstStyle/>
          <a:p>
            <a:r>
              <a:rPr lang="en-US" sz="1200" dirty="0"/>
              <a:t>Source: Urban Institute</a:t>
            </a:r>
          </a:p>
        </p:txBody>
      </p:sp>
      <p:cxnSp>
        <p:nvCxnSpPr>
          <p:cNvPr id="5" name="Straight Connector 4">
            <a:extLst>
              <a:ext uri="{FF2B5EF4-FFF2-40B4-BE49-F238E27FC236}">
                <a16:creationId xmlns:a16="http://schemas.microsoft.com/office/drawing/2014/main" id="{D9BA1726-C856-B14F-8E1A-7E66E3F2092B}"/>
              </a:ext>
            </a:extLst>
          </p:cNvPr>
          <p:cNvCxnSpPr>
            <a:cxnSpLocks/>
          </p:cNvCxnSpPr>
          <p:nvPr/>
        </p:nvCxnSpPr>
        <p:spPr>
          <a:xfrm flipV="1">
            <a:off x="9272751" y="1759381"/>
            <a:ext cx="0" cy="1820552"/>
          </a:xfrm>
          <a:prstGeom prst="line">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52BC036-DCB4-524B-98BD-CD6801B64C11}"/>
              </a:ext>
            </a:extLst>
          </p:cNvPr>
          <p:cNvSpPr txBox="1"/>
          <p:nvPr/>
        </p:nvSpPr>
        <p:spPr>
          <a:xfrm>
            <a:off x="9847754" y="2392899"/>
            <a:ext cx="1611339" cy="646331"/>
          </a:xfrm>
          <a:prstGeom prst="rect">
            <a:avLst/>
          </a:prstGeom>
          <a:noFill/>
        </p:spPr>
        <p:txBody>
          <a:bodyPr wrap="none" rtlCol="0">
            <a:spAutoFit/>
          </a:bodyPr>
          <a:lstStyle/>
          <a:p>
            <a:r>
              <a:rPr lang="en-US" dirty="0"/>
              <a:t>99</a:t>
            </a:r>
            <a:r>
              <a:rPr lang="en-US" baseline="30000" dirty="0"/>
              <a:t>th</a:t>
            </a:r>
            <a:r>
              <a:rPr lang="en-US" dirty="0"/>
              <a:t> Percentile </a:t>
            </a:r>
          </a:p>
          <a:p>
            <a:r>
              <a:rPr lang="en-US" dirty="0"/>
              <a:t>2016 = 7x 1963</a:t>
            </a:r>
          </a:p>
        </p:txBody>
      </p:sp>
    </p:spTree>
    <p:extLst>
      <p:ext uri="{BB962C8B-B14F-4D97-AF65-F5344CB8AC3E}">
        <p14:creationId xmlns:p14="http://schemas.microsoft.com/office/powerpoint/2010/main" val="142574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2CB6-2FFA-7D43-A41E-BD3F8A24BE09}"/>
              </a:ext>
            </a:extLst>
          </p:cNvPr>
          <p:cNvSpPr>
            <a:spLocks noGrp="1"/>
          </p:cNvSpPr>
          <p:nvPr>
            <p:ph type="title"/>
          </p:nvPr>
        </p:nvSpPr>
        <p:spPr>
          <a:xfrm>
            <a:off x="934452" y="0"/>
            <a:ext cx="10515600" cy="1325563"/>
          </a:xfrm>
        </p:spPr>
        <p:txBody>
          <a:bodyPr/>
          <a:lstStyle/>
          <a:p>
            <a:r>
              <a:rPr lang="en-US" dirty="0">
                <a:solidFill>
                  <a:schemeClr val="bg1"/>
                </a:solidFill>
              </a:rPr>
              <a:t>By</a:t>
            </a:r>
            <a:r>
              <a:rPr lang="en-US" dirty="0"/>
              <a:t> Household Income</a:t>
            </a:r>
          </a:p>
        </p:txBody>
      </p:sp>
      <p:sp>
        <p:nvSpPr>
          <p:cNvPr id="4" name="Slide Number Placeholder 3">
            <a:extLst>
              <a:ext uri="{FF2B5EF4-FFF2-40B4-BE49-F238E27FC236}">
                <a16:creationId xmlns:a16="http://schemas.microsoft.com/office/drawing/2014/main" id="{BE5E64A4-31C0-3644-855E-827C8D62E6D4}"/>
              </a:ext>
            </a:extLst>
          </p:cNvPr>
          <p:cNvSpPr>
            <a:spLocks noGrp="1"/>
          </p:cNvSpPr>
          <p:nvPr>
            <p:ph type="sldNum" sz="quarter" idx="12"/>
          </p:nvPr>
        </p:nvSpPr>
        <p:spPr/>
        <p:txBody>
          <a:bodyPr/>
          <a:lstStyle/>
          <a:p>
            <a:fld id="{D9F085D5-EC86-4F6A-B501-C1359CB39116}" type="slidenum">
              <a:rPr lang="en-GB" smtClean="0"/>
              <a:t>24</a:t>
            </a:fld>
            <a:endParaRPr lang="en-GB"/>
          </a:p>
        </p:txBody>
      </p:sp>
      <p:pic>
        <p:nvPicPr>
          <p:cNvPr id="2050" name="Picture 2">
            <a:extLst>
              <a:ext uri="{FF2B5EF4-FFF2-40B4-BE49-F238E27FC236}">
                <a16:creationId xmlns:a16="http://schemas.microsoft.com/office/drawing/2014/main" id="{EC1F2764-7E7A-534A-9D07-173C0C8DF928}"/>
              </a:ext>
            </a:extLst>
          </p:cNvPr>
          <p:cNvPicPr>
            <a:picLocks noChangeAspect="1" noChangeArrowheads="1"/>
          </p:cNvPicPr>
          <p:nvPr/>
        </p:nvPicPr>
        <p:blipFill>
          <a:blip r:embed="rId2" r:link="rId3"/>
          <a:srcRect/>
          <a:stretch>
            <a:fillRect/>
          </a:stretch>
        </p:blipFill>
        <p:spPr bwMode="auto">
          <a:xfrm>
            <a:off x="1167279" y="1205253"/>
            <a:ext cx="10049945" cy="502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719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72CB6-2FFA-7D43-A41E-BD3F8A24BE09}"/>
              </a:ext>
            </a:extLst>
          </p:cNvPr>
          <p:cNvSpPr>
            <a:spLocks noGrp="1"/>
          </p:cNvSpPr>
          <p:nvPr>
            <p:ph type="title"/>
          </p:nvPr>
        </p:nvSpPr>
        <p:spPr>
          <a:xfrm>
            <a:off x="834869" y="0"/>
            <a:ext cx="10515600" cy="1325563"/>
          </a:xfrm>
        </p:spPr>
        <p:txBody>
          <a:bodyPr/>
          <a:lstStyle/>
          <a:p>
            <a:r>
              <a:rPr lang="en-US" dirty="0">
                <a:solidFill>
                  <a:schemeClr val="bg1"/>
                </a:solidFill>
              </a:rPr>
              <a:t>We</a:t>
            </a:r>
            <a:r>
              <a:rPr lang="en-US" dirty="0"/>
              <a:t>alth Gini Coefficient for U.S.</a:t>
            </a:r>
          </a:p>
        </p:txBody>
      </p:sp>
      <p:sp>
        <p:nvSpPr>
          <p:cNvPr id="4" name="Slide Number Placeholder 3">
            <a:extLst>
              <a:ext uri="{FF2B5EF4-FFF2-40B4-BE49-F238E27FC236}">
                <a16:creationId xmlns:a16="http://schemas.microsoft.com/office/drawing/2014/main" id="{BE5E64A4-31C0-3644-855E-827C8D62E6D4}"/>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Picture 2" descr="undefined">
            <a:extLst>
              <a:ext uri="{FF2B5EF4-FFF2-40B4-BE49-F238E27FC236}">
                <a16:creationId xmlns:a16="http://schemas.microsoft.com/office/drawing/2014/main" id="{207BE0C1-1A4C-4E0F-9C5A-C1FB3A48C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869" y="1325562"/>
            <a:ext cx="6714249" cy="4611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7E899E4-F6F7-4C56-BD81-CC8A8AD72138}"/>
              </a:ext>
            </a:extLst>
          </p:cNvPr>
          <p:cNvSpPr txBox="1"/>
          <p:nvPr/>
        </p:nvSpPr>
        <p:spPr>
          <a:xfrm>
            <a:off x="3235480" y="6412788"/>
            <a:ext cx="6913453" cy="276999"/>
          </a:xfrm>
          <a:prstGeom prst="rect">
            <a:avLst/>
          </a:prstGeom>
          <a:noFill/>
        </p:spPr>
        <p:txBody>
          <a:bodyPr wrap="square" rtlCol="0">
            <a:spAutoFit/>
          </a:bodyPr>
          <a:lstStyle/>
          <a:p>
            <a:r>
              <a:rPr lang="en-US" sz="1200" dirty="0"/>
              <a:t>Source: "Trends in Family Wealth, 1989 to 2013". Congressional Budget Office.</a:t>
            </a:r>
          </a:p>
        </p:txBody>
      </p:sp>
      <p:graphicFrame>
        <p:nvGraphicFramePr>
          <p:cNvPr id="7" name="Table 6">
            <a:extLst>
              <a:ext uri="{FF2B5EF4-FFF2-40B4-BE49-F238E27FC236}">
                <a16:creationId xmlns:a16="http://schemas.microsoft.com/office/drawing/2014/main" id="{47F2C4FA-A291-4BD6-9F01-2365CB3C715D}"/>
              </a:ext>
            </a:extLst>
          </p:cNvPr>
          <p:cNvGraphicFramePr>
            <a:graphicFrameLocks noGrp="1"/>
          </p:cNvGraphicFramePr>
          <p:nvPr>
            <p:extLst>
              <p:ext uri="{D42A27DB-BD31-4B8C-83A1-F6EECF244321}">
                <p14:modId xmlns:p14="http://schemas.microsoft.com/office/powerpoint/2010/main" val="134488860"/>
              </p:ext>
            </p:extLst>
          </p:nvPr>
        </p:nvGraphicFramePr>
        <p:xfrm>
          <a:off x="8120334" y="2184995"/>
          <a:ext cx="2560181" cy="2789322"/>
        </p:xfrm>
        <a:graphic>
          <a:graphicData uri="http://schemas.openxmlformats.org/drawingml/2006/table">
            <a:tbl>
              <a:tblPr firstRow="1" bandRow="1">
                <a:tableStyleId>{5C22544A-7EE6-4342-B048-85BDC9FD1C3A}</a:tableStyleId>
              </a:tblPr>
              <a:tblGrid>
                <a:gridCol w="1268151">
                  <a:extLst>
                    <a:ext uri="{9D8B030D-6E8A-4147-A177-3AD203B41FA5}">
                      <a16:colId xmlns:a16="http://schemas.microsoft.com/office/drawing/2014/main" val="52440853"/>
                    </a:ext>
                  </a:extLst>
                </a:gridCol>
                <a:gridCol w="1292030">
                  <a:extLst>
                    <a:ext uri="{9D8B030D-6E8A-4147-A177-3AD203B41FA5}">
                      <a16:colId xmlns:a16="http://schemas.microsoft.com/office/drawing/2014/main" val="3967682465"/>
                    </a:ext>
                  </a:extLst>
                </a:gridCol>
              </a:tblGrid>
              <a:tr h="464887">
                <a:tc>
                  <a:txBody>
                    <a:bodyPr/>
                    <a:lstStyle/>
                    <a:p>
                      <a:pPr algn="ctr"/>
                      <a:r>
                        <a:rPr lang="en-US" sz="2000" dirty="0"/>
                        <a:t>Year</a:t>
                      </a:r>
                    </a:p>
                  </a:txBody>
                  <a:tcPr/>
                </a:tc>
                <a:tc>
                  <a:txBody>
                    <a:bodyPr/>
                    <a:lstStyle/>
                    <a:p>
                      <a:pPr algn="ctr"/>
                      <a:r>
                        <a:rPr lang="en-US" sz="2000" dirty="0"/>
                        <a:t>Gini</a:t>
                      </a:r>
                    </a:p>
                  </a:txBody>
                  <a:tcPr/>
                </a:tc>
                <a:extLst>
                  <a:ext uri="{0D108BD9-81ED-4DB2-BD59-A6C34878D82A}">
                    <a16:rowId xmlns:a16="http://schemas.microsoft.com/office/drawing/2014/main" val="3501012835"/>
                  </a:ext>
                </a:extLst>
              </a:tr>
              <a:tr h="464887">
                <a:tc>
                  <a:txBody>
                    <a:bodyPr/>
                    <a:lstStyle/>
                    <a:p>
                      <a:pPr algn="ctr"/>
                      <a:r>
                        <a:rPr lang="en-US" sz="2000" dirty="0"/>
                        <a:t>2008</a:t>
                      </a:r>
                    </a:p>
                  </a:txBody>
                  <a:tcPr/>
                </a:tc>
                <a:tc>
                  <a:txBody>
                    <a:bodyPr/>
                    <a:lstStyle/>
                    <a:p>
                      <a:pPr algn="ctr"/>
                      <a:r>
                        <a:rPr lang="en-US" sz="2000" dirty="0"/>
                        <a:t>0.801</a:t>
                      </a:r>
                    </a:p>
                  </a:txBody>
                  <a:tcPr/>
                </a:tc>
                <a:extLst>
                  <a:ext uri="{0D108BD9-81ED-4DB2-BD59-A6C34878D82A}">
                    <a16:rowId xmlns:a16="http://schemas.microsoft.com/office/drawing/2014/main" val="1966637897"/>
                  </a:ext>
                </a:extLst>
              </a:tr>
              <a:tr h="464887">
                <a:tc>
                  <a:txBody>
                    <a:bodyPr/>
                    <a:lstStyle/>
                    <a:p>
                      <a:pPr algn="ctr"/>
                      <a:r>
                        <a:rPr lang="en-US" sz="2000" dirty="0"/>
                        <a:t>…</a:t>
                      </a:r>
                    </a:p>
                  </a:txBody>
                  <a:tcPr/>
                </a:tc>
                <a:tc>
                  <a:txBody>
                    <a:bodyPr/>
                    <a:lstStyle/>
                    <a:p>
                      <a:pPr algn="ctr"/>
                      <a:r>
                        <a:rPr lang="en-US" sz="2000" dirty="0"/>
                        <a:t>…</a:t>
                      </a:r>
                    </a:p>
                  </a:txBody>
                  <a:tcPr/>
                </a:tc>
                <a:extLst>
                  <a:ext uri="{0D108BD9-81ED-4DB2-BD59-A6C34878D82A}">
                    <a16:rowId xmlns:a16="http://schemas.microsoft.com/office/drawing/2014/main" val="3024967146"/>
                  </a:ext>
                </a:extLst>
              </a:tr>
              <a:tr h="464887">
                <a:tc>
                  <a:txBody>
                    <a:bodyPr/>
                    <a:lstStyle/>
                    <a:p>
                      <a:pPr algn="ctr"/>
                      <a:r>
                        <a:rPr lang="en-US" sz="2000" dirty="0"/>
                        <a:t>2018</a:t>
                      </a:r>
                    </a:p>
                  </a:txBody>
                  <a:tcPr/>
                </a:tc>
                <a:tc>
                  <a:txBody>
                    <a:bodyPr/>
                    <a:lstStyle/>
                    <a:p>
                      <a:pPr algn="ctr"/>
                      <a:r>
                        <a:rPr lang="en-US" sz="2000" dirty="0"/>
                        <a:t>0.852</a:t>
                      </a:r>
                    </a:p>
                  </a:txBody>
                  <a:tcPr/>
                </a:tc>
                <a:extLst>
                  <a:ext uri="{0D108BD9-81ED-4DB2-BD59-A6C34878D82A}">
                    <a16:rowId xmlns:a16="http://schemas.microsoft.com/office/drawing/2014/main" val="3032231194"/>
                  </a:ext>
                </a:extLst>
              </a:tr>
              <a:tr h="464887">
                <a:tc>
                  <a:txBody>
                    <a:bodyPr/>
                    <a:lstStyle/>
                    <a:p>
                      <a:pPr algn="ctr"/>
                      <a:r>
                        <a:rPr lang="en-US" sz="2000" dirty="0"/>
                        <a:t>2019</a:t>
                      </a:r>
                    </a:p>
                  </a:txBody>
                  <a:tcPr/>
                </a:tc>
                <a:tc>
                  <a:txBody>
                    <a:bodyPr/>
                    <a:lstStyle/>
                    <a:p>
                      <a:pPr algn="ctr"/>
                      <a:r>
                        <a:rPr lang="en-US" sz="2000" dirty="0"/>
                        <a:t>0.852</a:t>
                      </a:r>
                    </a:p>
                  </a:txBody>
                  <a:tcPr/>
                </a:tc>
                <a:extLst>
                  <a:ext uri="{0D108BD9-81ED-4DB2-BD59-A6C34878D82A}">
                    <a16:rowId xmlns:a16="http://schemas.microsoft.com/office/drawing/2014/main" val="1999956807"/>
                  </a:ext>
                </a:extLst>
              </a:tr>
              <a:tr h="464887">
                <a:tc>
                  <a:txBody>
                    <a:bodyPr/>
                    <a:lstStyle/>
                    <a:p>
                      <a:pPr algn="ctr"/>
                      <a:r>
                        <a:rPr lang="en-US" sz="2000" dirty="0"/>
                        <a:t>2020</a:t>
                      </a:r>
                    </a:p>
                  </a:txBody>
                  <a:tcPr/>
                </a:tc>
                <a:tc>
                  <a:txBody>
                    <a:bodyPr/>
                    <a:lstStyle/>
                    <a:p>
                      <a:pPr algn="ctr"/>
                      <a:r>
                        <a:rPr lang="en-US" sz="2000" dirty="0"/>
                        <a:t>0.850</a:t>
                      </a:r>
                    </a:p>
                  </a:txBody>
                  <a:tcPr/>
                </a:tc>
                <a:extLst>
                  <a:ext uri="{0D108BD9-81ED-4DB2-BD59-A6C34878D82A}">
                    <a16:rowId xmlns:a16="http://schemas.microsoft.com/office/drawing/2014/main" val="1060168482"/>
                  </a:ext>
                </a:extLst>
              </a:tr>
            </a:tbl>
          </a:graphicData>
        </a:graphic>
      </p:graphicFrame>
    </p:spTree>
    <p:extLst>
      <p:ext uri="{BB962C8B-B14F-4D97-AF65-F5344CB8AC3E}">
        <p14:creationId xmlns:p14="http://schemas.microsoft.com/office/powerpoint/2010/main" val="2972138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AFED1-4370-7C48-A3DD-4F450EA5781E}"/>
              </a:ext>
            </a:extLst>
          </p:cNvPr>
          <p:cNvSpPr>
            <a:spLocks noGrp="1"/>
          </p:cNvSpPr>
          <p:nvPr>
            <p:ph type="title"/>
          </p:nvPr>
        </p:nvSpPr>
        <p:spPr/>
        <p:txBody>
          <a:bodyPr>
            <a:normAutofit/>
          </a:bodyPr>
          <a:lstStyle/>
          <a:p>
            <a:r>
              <a:rPr lang="en-US" sz="3600" dirty="0">
                <a:solidFill>
                  <a:schemeClr val="bg1"/>
                </a:solidFill>
              </a:rPr>
              <a:t> A T</a:t>
            </a:r>
            <a:r>
              <a:rPr lang="en-US" sz="3600" dirty="0"/>
              <a:t>hird Measure of Inequality: Consumption</a:t>
            </a:r>
          </a:p>
        </p:txBody>
      </p:sp>
      <p:sp>
        <p:nvSpPr>
          <p:cNvPr id="4" name="Slide Number Placeholder 3">
            <a:extLst>
              <a:ext uri="{FF2B5EF4-FFF2-40B4-BE49-F238E27FC236}">
                <a16:creationId xmlns:a16="http://schemas.microsoft.com/office/drawing/2014/main" id="{150E000B-A493-8D46-9DB5-DA91414F940E}"/>
              </a:ext>
            </a:extLst>
          </p:cNvPr>
          <p:cNvSpPr>
            <a:spLocks noGrp="1"/>
          </p:cNvSpPr>
          <p:nvPr>
            <p:ph type="sldNum" sz="quarter" idx="12"/>
          </p:nvPr>
        </p:nvSpPr>
        <p:spPr/>
        <p:txBody>
          <a:bodyPr/>
          <a:lstStyle/>
          <a:p>
            <a:fld id="{D9F085D5-EC86-4F6A-B501-C1359CB39116}" type="slidenum">
              <a:rPr lang="en-US" smtClean="0"/>
              <a:t>26</a:t>
            </a:fld>
            <a:endParaRPr lang="en-US" dirty="0"/>
          </a:p>
        </p:txBody>
      </p:sp>
      <p:pic>
        <p:nvPicPr>
          <p:cNvPr id="5" name="Content Placeholder 4">
            <a:extLst>
              <a:ext uri="{FF2B5EF4-FFF2-40B4-BE49-F238E27FC236}">
                <a16:creationId xmlns:a16="http://schemas.microsoft.com/office/drawing/2014/main" id="{8F3D574D-DA9C-D94B-84A4-39C76CB62D06}"/>
              </a:ext>
            </a:extLst>
          </p:cNvPr>
          <p:cNvPicPr>
            <a:picLocks noGrp="1"/>
          </p:cNvPicPr>
          <p:nvPr>
            <p:ph idx="1"/>
          </p:nvPr>
        </p:nvPicPr>
        <p:blipFill>
          <a:blip r:embed="rId2"/>
          <a:stretch>
            <a:fillRect/>
          </a:stretch>
        </p:blipFill>
        <p:spPr>
          <a:xfrm>
            <a:off x="651855" y="1448555"/>
            <a:ext cx="7260878" cy="4363770"/>
          </a:xfrm>
          <a:prstGeom prst="rect">
            <a:avLst/>
          </a:prstGeom>
        </p:spPr>
      </p:pic>
      <p:sp>
        <p:nvSpPr>
          <p:cNvPr id="3" name="TextBox 2">
            <a:extLst>
              <a:ext uri="{FF2B5EF4-FFF2-40B4-BE49-F238E27FC236}">
                <a16:creationId xmlns:a16="http://schemas.microsoft.com/office/drawing/2014/main" id="{6FC47820-B7D9-4353-A80B-2B1DC13F8827}"/>
              </a:ext>
            </a:extLst>
          </p:cNvPr>
          <p:cNvSpPr txBox="1"/>
          <p:nvPr/>
        </p:nvSpPr>
        <p:spPr>
          <a:xfrm>
            <a:off x="8120958" y="1641586"/>
            <a:ext cx="3720975" cy="3970318"/>
          </a:xfrm>
          <a:prstGeom prst="rect">
            <a:avLst/>
          </a:prstGeom>
          <a:noFill/>
        </p:spPr>
        <p:txBody>
          <a:bodyPr wrap="square" rtlCol="0">
            <a:spAutoFit/>
          </a:bodyPr>
          <a:lstStyle/>
          <a:p>
            <a:r>
              <a:rPr lang="en-US" b="1" dirty="0">
                <a:solidFill>
                  <a:schemeClr val="accent1"/>
                </a:solidFill>
              </a:rPr>
              <a:t>After‐tax Money Income</a:t>
            </a:r>
            <a:r>
              <a:rPr lang="en-US" dirty="0"/>
              <a:t> is calculated</a:t>
            </a:r>
          </a:p>
          <a:p>
            <a:r>
              <a:rPr lang="en-US" dirty="0"/>
              <a:t>as </a:t>
            </a:r>
            <a:r>
              <a:rPr lang="en-US" b="1" dirty="0">
                <a:solidFill>
                  <a:srgbClr val="FF0000"/>
                </a:solidFill>
              </a:rPr>
              <a:t>Pre‐tax Money Income </a:t>
            </a:r>
            <a:r>
              <a:rPr lang="en-US" dirty="0"/>
              <a:t>plus the value of tax credits such as the EITC, less state and federal income taxes and payroll taxes.</a:t>
            </a:r>
          </a:p>
          <a:p>
            <a:endParaRPr lang="en-US" dirty="0"/>
          </a:p>
          <a:p>
            <a:r>
              <a:rPr lang="en-US" b="1" dirty="0">
                <a:solidFill>
                  <a:schemeClr val="accent6"/>
                </a:solidFill>
              </a:rPr>
              <a:t>Well‐measured consumption</a:t>
            </a:r>
            <a:r>
              <a:rPr lang="en-US" dirty="0"/>
              <a:t> includes spending on food at home, rent (for renters), rental equivalent (for homeowners or those in government or subsidized housing), utilities, service flows from owned vehicles, and spending on gasoline and motor oil.</a:t>
            </a:r>
          </a:p>
        </p:txBody>
      </p:sp>
      <p:sp>
        <p:nvSpPr>
          <p:cNvPr id="7" name="TextBox 6">
            <a:extLst>
              <a:ext uri="{FF2B5EF4-FFF2-40B4-BE49-F238E27FC236}">
                <a16:creationId xmlns:a16="http://schemas.microsoft.com/office/drawing/2014/main" id="{B2753032-0AA0-4E38-B2E3-AA8892F36BF7}"/>
              </a:ext>
            </a:extLst>
          </p:cNvPr>
          <p:cNvSpPr txBox="1"/>
          <p:nvPr/>
        </p:nvSpPr>
        <p:spPr>
          <a:xfrm>
            <a:off x="3173993" y="6412786"/>
            <a:ext cx="8306807" cy="461665"/>
          </a:xfrm>
          <a:prstGeom prst="rect">
            <a:avLst/>
          </a:prstGeom>
          <a:noFill/>
        </p:spPr>
        <p:txBody>
          <a:bodyPr wrap="square" rtlCol="0">
            <a:spAutoFit/>
          </a:bodyPr>
          <a:lstStyle/>
          <a:p>
            <a:r>
              <a:rPr lang="en-US" sz="1200" dirty="0"/>
              <a:t>Source: Meyer, Bruce and James Sullivan (2017) “Consumption and Income Inequality in the U.S. Since the 1960s”, Becker Friedman Institute Working Paper No. 2017-12.</a:t>
            </a:r>
          </a:p>
        </p:txBody>
      </p:sp>
    </p:spTree>
    <p:extLst>
      <p:ext uri="{BB962C8B-B14F-4D97-AF65-F5344CB8AC3E}">
        <p14:creationId xmlns:p14="http://schemas.microsoft.com/office/powerpoint/2010/main" val="4085906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C4BD-4EFD-7944-B877-D575116CD418}"/>
              </a:ext>
            </a:extLst>
          </p:cNvPr>
          <p:cNvSpPr>
            <a:spLocks noGrp="1"/>
          </p:cNvSpPr>
          <p:nvPr>
            <p:ph type="title"/>
          </p:nvPr>
        </p:nvSpPr>
        <p:spPr>
          <a:xfrm>
            <a:off x="617482" y="0"/>
            <a:ext cx="10515600" cy="1325563"/>
          </a:xfrm>
        </p:spPr>
        <p:txBody>
          <a:bodyPr/>
          <a:lstStyle/>
          <a:p>
            <a:r>
              <a:rPr lang="en-US" dirty="0"/>
              <a:t> </a:t>
            </a:r>
            <a:r>
              <a:rPr lang="en-US" dirty="0">
                <a:solidFill>
                  <a:schemeClr val="bg1"/>
                </a:solidFill>
              </a:rPr>
              <a:t>Con</a:t>
            </a:r>
            <a:r>
              <a:rPr lang="en-US" dirty="0"/>
              <a:t>sumption Inequality</a:t>
            </a:r>
          </a:p>
        </p:txBody>
      </p:sp>
      <p:sp>
        <p:nvSpPr>
          <p:cNvPr id="3" name="Content Placeholder 2">
            <a:extLst>
              <a:ext uri="{FF2B5EF4-FFF2-40B4-BE49-F238E27FC236}">
                <a16:creationId xmlns:a16="http://schemas.microsoft.com/office/drawing/2014/main" id="{95DF1688-BDF5-0B40-8265-65E06402BAAB}"/>
              </a:ext>
            </a:extLst>
          </p:cNvPr>
          <p:cNvSpPr>
            <a:spLocks noGrp="1"/>
          </p:cNvSpPr>
          <p:nvPr>
            <p:ph idx="1"/>
          </p:nvPr>
        </p:nvSpPr>
        <p:spPr>
          <a:xfrm>
            <a:off x="838200" y="1570730"/>
            <a:ext cx="10515600" cy="3861349"/>
          </a:xfrm>
        </p:spPr>
        <p:txBody>
          <a:bodyPr/>
          <a:lstStyle/>
          <a:p>
            <a:pPr>
              <a:lnSpc>
                <a:spcPct val="150000"/>
              </a:lnSpc>
            </a:pPr>
            <a:r>
              <a:rPr lang="en-US" dirty="0"/>
              <a:t>Consumption is another important metric for judging inequality</a:t>
            </a:r>
          </a:p>
          <a:p>
            <a:pPr>
              <a:lnSpc>
                <a:spcPct val="150000"/>
              </a:lnSpc>
            </a:pPr>
            <a:r>
              <a:rPr lang="en-US" dirty="0"/>
              <a:t>Arguably a better indicator of “well-being”</a:t>
            </a:r>
          </a:p>
          <a:p>
            <a:pPr>
              <a:lnSpc>
                <a:spcPct val="150000"/>
              </a:lnSpc>
            </a:pPr>
            <a:r>
              <a:rPr lang="en-US" dirty="0"/>
              <a:t>Extremely difficult to measure</a:t>
            </a:r>
          </a:p>
          <a:p>
            <a:pPr>
              <a:lnSpc>
                <a:spcPct val="150000"/>
              </a:lnSpc>
            </a:pPr>
            <a:r>
              <a:rPr lang="en-US" dirty="0"/>
              <a:t>Growing evidence that consumption inequality has also increased</a:t>
            </a:r>
          </a:p>
        </p:txBody>
      </p:sp>
      <p:sp>
        <p:nvSpPr>
          <p:cNvPr id="4" name="Slide Number Placeholder 3">
            <a:extLst>
              <a:ext uri="{FF2B5EF4-FFF2-40B4-BE49-F238E27FC236}">
                <a16:creationId xmlns:a16="http://schemas.microsoft.com/office/drawing/2014/main" id="{02045370-611D-FA40-8038-FCA44C603909}"/>
              </a:ext>
            </a:extLst>
          </p:cNvPr>
          <p:cNvSpPr>
            <a:spLocks noGrp="1"/>
          </p:cNvSpPr>
          <p:nvPr>
            <p:ph type="sldNum" sz="quarter" idx="12"/>
          </p:nvPr>
        </p:nvSpPr>
        <p:spPr/>
        <p:txBody>
          <a:bodyPr/>
          <a:lstStyle/>
          <a:p>
            <a:fld id="{D9F085D5-EC86-4F6A-B501-C1359CB39116}" type="slidenum">
              <a:rPr lang="en-US" smtClean="0"/>
              <a:t>27</a:t>
            </a:fld>
            <a:endParaRPr lang="en-US" dirty="0"/>
          </a:p>
        </p:txBody>
      </p:sp>
    </p:spTree>
    <p:extLst>
      <p:ext uri="{BB962C8B-B14F-4D97-AF65-F5344CB8AC3E}">
        <p14:creationId xmlns:p14="http://schemas.microsoft.com/office/powerpoint/2010/main" val="3223606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7DD5D-66E3-CA4A-86A4-44A1BB669131}"/>
              </a:ext>
            </a:extLst>
          </p:cNvPr>
          <p:cNvSpPr>
            <a:spLocks noGrp="1"/>
          </p:cNvSpPr>
          <p:nvPr>
            <p:ph type="title"/>
          </p:nvPr>
        </p:nvSpPr>
        <p:spPr>
          <a:xfrm>
            <a:off x="764630" y="0"/>
            <a:ext cx="10515600" cy="1325563"/>
          </a:xfrm>
        </p:spPr>
        <p:txBody>
          <a:bodyPr/>
          <a:lstStyle/>
          <a:p>
            <a:r>
              <a:rPr lang="en-US" dirty="0">
                <a:solidFill>
                  <a:schemeClr val="bg1"/>
                </a:solidFill>
              </a:rPr>
              <a:t>Gro</a:t>
            </a:r>
            <a:r>
              <a:rPr lang="en-US" dirty="0"/>
              <a:t>wing Evidence: Consumption Inequality</a:t>
            </a:r>
          </a:p>
        </p:txBody>
      </p:sp>
      <p:pic>
        <p:nvPicPr>
          <p:cNvPr id="6" name="Content Placeholder 5">
            <a:extLst>
              <a:ext uri="{FF2B5EF4-FFF2-40B4-BE49-F238E27FC236}">
                <a16:creationId xmlns:a16="http://schemas.microsoft.com/office/drawing/2014/main" id="{A8C10699-219A-9848-B739-1A85F461618E}"/>
              </a:ext>
            </a:extLst>
          </p:cNvPr>
          <p:cNvPicPr>
            <a:picLocks noGrp="1" noChangeAspect="1"/>
          </p:cNvPicPr>
          <p:nvPr>
            <p:ph idx="1"/>
          </p:nvPr>
        </p:nvPicPr>
        <p:blipFill>
          <a:blip r:embed="rId2"/>
          <a:stretch>
            <a:fillRect/>
          </a:stretch>
        </p:blipFill>
        <p:spPr>
          <a:xfrm>
            <a:off x="2846576" y="1486203"/>
            <a:ext cx="6498847" cy="4420482"/>
          </a:xfrm>
        </p:spPr>
      </p:pic>
      <p:sp>
        <p:nvSpPr>
          <p:cNvPr id="4" name="Slide Number Placeholder 3">
            <a:extLst>
              <a:ext uri="{FF2B5EF4-FFF2-40B4-BE49-F238E27FC236}">
                <a16:creationId xmlns:a16="http://schemas.microsoft.com/office/drawing/2014/main" id="{23FCB0C5-3B33-D745-A590-927ABCA5CBFE}"/>
              </a:ext>
            </a:extLst>
          </p:cNvPr>
          <p:cNvSpPr>
            <a:spLocks noGrp="1"/>
          </p:cNvSpPr>
          <p:nvPr>
            <p:ph type="sldNum" sz="quarter" idx="12"/>
          </p:nvPr>
        </p:nvSpPr>
        <p:spPr/>
        <p:txBody>
          <a:bodyPr/>
          <a:lstStyle/>
          <a:p>
            <a:fld id="{D9F085D5-EC86-4F6A-B501-C1359CB39116}" type="slidenum">
              <a:rPr lang="en-US" smtClean="0"/>
              <a:t>28</a:t>
            </a:fld>
            <a:endParaRPr lang="en-US" dirty="0"/>
          </a:p>
        </p:txBody>
      </p:sp>
      <p:sp>
        <p:nvSpPr>
          <p:cNvPr id="5" name="TextBox 4">
            <a:extLst>
              <a:ext uri="{FF2B5EF4-FFF2-40B4-BE49-F238E27FC236}">
                <a16:creationId xmlns:a16="http://schemas.microsoft.com/office/drawing/2014/main" id="{E0C0DE66-6791-D34B-9350-CDD2ED43A865}"/>
              </a:ext>
            </a:extLst>
          </p:cNvPr>
          <p:cNvSpPr txBox="1"/>
          <p:nvPr/>
        </p:nvSpPr>
        <p:spPr>
          <a:xfrm>
            <a:off x="3249827" y="6457890"/>
            <a:ext cx="8270213" cy="246221"/>
          </a:xfrm>
          <a:prstGeom prst="rect">
            <a:avLst/>
          </a:prstGeom>
          <a:noFill/>
        </p:spPr>
        <p:txBody>
          <a:bodyPr wrap="none" rtlCol="0">
            <a:spAutoFit/>
          </a:bodyPr>
          <a:lstStyle/>
          <a:p>
            <a:pPr lvl="0">
              <a:defRPr/>
            </a:pPr>
            <a:r>
              <a:rPr lang="en-US" sz="1000" dirty="0"/>
              <a:t>Source: </a:t>
            </a:r>
            <a:r>
              <a:rPr lang="en-US" sz="1000" dirty="0" err="1"/>
              <a:t>Orazio</a:t>
            </a:r>
            <a:r>
              <a:rPr lang="en-US" sz="1000" dirty="0"/>
              <a:t> P. </a:t>
            </a:r>
            <a:r>
              <a:rPr lang="en-US" sz="1000" dirty="0" err="1"/>
              <a:t>Attanasio</a:t>
            </a:r>
            <a:r>
              <a:rPr lang="en-US" sz="1000" dirty="0"/>
              <a:t> and Luigi </a:t>
            </a:r>
            <a:r>
              <a:rPr lang="en-US" sz="1000" dirty="0" err="1"/>
              <a:t>Pistaferri</a:t>
            </a:r>
            <a:r>
              <a:rPr lang="en-US" sz="1000" dirty="0"/>
              <a:t>, “Consumption </a:t>
            </a:r>
            <a:r>
              <a:rPr lang="en-US" sz="1000"/>
              <a:t>Inequality,” Journal </a:t>
            </a:r>
            <a:r>
              <a:rPr lang="en-US" sz="1000" dirty="0"/>
              <a:t>of Economic Perspectives, Volume 30, #2, Spring 2016, page 11, Figure 1.</a:t>
            </a:r>
          </a:p>
        </p:txBody>
      </p:sp>
    </p:spTree>
    <p:extLst>
      <p:ext uri="{BB962C8B-B14F-4D97-AF65-F5344CB8AC3E}">
        <p14:creationId xmlns:p14="http://schemas.microsoft.com/office/powerpoint/2010/main" val="416246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10515600" cy="1325563"/>
          </a:xfrm>
        </p:spPr>
        <p:txBody>
          <a:bodyPr/>
          <a:lstStyle/>
          <a:p>
            <a:pPr>
              <a:tabLst>
                <a:tab pos="2224088" algn="l"/>
              </a:tabLst>
            </a:pPr>
            <a:r>
              <a:rPr lang="en-US" dirty="0">
                <a:solidFill>
                  <a:schemeClr val="bg1"/>
                </a:solidFill>
              </a:rPr>
              <a:t>Wh</a:t>
            </a:r>
            <a:r>
              <a:rPr lang="en-US" dirty="0"/>
              <a:t>ere Does Inequality Come From?</a:t>
            </a:r>
          </a:p>
        </p:txBody>
      </p:sp>
      <p:sp>
        <p:nvSpPr>
          <p:cNvPr id="3" name="Content Placeholder 2"/>
          <p:cNvSpPr>
            <a:spLocks noGrp="1"/>
          </p:cNvSpPr>
          <p:nvPr>
            <p:ph sz="half" idx="1"/>
          </p:nvPr>
        </p:nvSpPr>
        <p:spPr>
          <a:xfrm>
            <a:off x="838200" y="1606668"/>
            <a:ext cx="5181600" cy="4189162"/>
          </a:xfrm>
        </p:spPr>
        <p:txBody>
          <a:bodyPr anchor="t" anchorCtr="0">
            <a:normAutofit/>
          </a:bodyPr>
          <a:lstStyle/>
          <a:p>
            <a:r>
              <a:rPr lang="en-US" dirty="0"/>
              <a:t>Labor Characteristics</a:t>
            </a:r>
          </a:p>
          <a:p>
            <a:pPr lvl="1"/>
            <a:r>
              <a:rPr lang="en-US" dirty="0"/>
              <a:t>Demographics</a:t>
            </a:r>
          </a:p>
          <a:p>
            <a:pPr lvl="2"/>
            <a:r>
              <a:rPr lang="en-US" dirty="0"/>
              <a:t>Age distribution</a:t>
            </a:r>
          </a:p>
          <a:p>
            <a:pPr lvl="1"/>
            <a:r>
              <a:rPr lang="en-US" dirty="0"/>
              <a:t>Personal Choices</a:t>
            </a:r>
          </a:p>
          <a:p>
            <a:pPr lvl="2"/>
            <a:r>
              <a:rPr lang="en-US" dirty="0"/>
              <a:t>Educational attainment</a:t>
            </a:r>
          </a:p>
          <a:p>
            <a:pPr lvl="2"/>
            <a:r>
              <a:rPr lang="en-US" dirty="0"/>
              <a:t>Effort</a:t>
            </a:r>
          </a:p>
          <a:p>
            <a:pPr lvl="2"/>
            <a:r>
              <a:rPr lang="en-US" dirty="0"/>
              <a:t>Priorities</a:t>
            </a:r>
          </a:p>
          <a:p>
            <a:pPr lvl="2"/>
            <a:r>
              <a:rPr lang="en-US" dirty="0"/>
              <a:t>Household composition</a:t>
            </a:r>
          </a:p>
          <a:p>
            <a:pPr lvl="1"/>
            <a:r>
              <a:rPr lang="en-US" dirty="0"/>
              <a:t>Immigration</a:t>
            </a:r>
          </a:p>
          <a:p>
            <a:pPr lvl="1"/>
            <a:endParaRPr lang="en-US" dirty="0"/>
          </a:p>
          <a:p>
            <a:pPr lvl="1"/>
            <a:endParaRPr lang="en-US" dirty="0"/>
          </a:p>
        </p:txBody>
      </p:sp>
      <p:sp>
        <p:nvSpPr>
          <p:cNvPr id="4" name="Content Placeholder 3"/>
          <p:cNvSpPr>
            <a:spLocks noGrp="1"/>
          </p:cNvSpPr>
          <p:nvPr>
            <p:ph sz="half" idx="2"/>
          </p:nvPr>
        </p:nvSpPr>
        <p:spPr>
          <a:xfrm>
            <a:off x="6019800" y="1606668"/>
            <a:ext cx="5181600" cy="4189162"/>
          </a:xfrm>
        </p:spPr>
        <p:txBody>
          <a:bodyPr>
            <a:normAutofit/>
          </a:bodyPr>
          <a:lstStyle/>
          <a:p>
            <a:r>
              <a:rPr lang="en-US" dirty="0"/>
              <a:t>Market Forces</a:t>
            </a:r>
          </a:p>
          <a:p>
            <a:pPr lvl="1"/>
            <a:r>
              <a:rPr lang="en-US" dirty="0"/>
              <a:t>Technology</a:t>
            </a:r>
          </a:p>
          <a:p>
            <a:pPr lvl="1"/>
            <a:r>
              <a:rPr lang="en-US" dirty="0"/>
              <a:t>Changing demand patterns</a:t>
            </a:r>
          </a:p>
          <a:p>
            <a:pPr lvl="1"/>
            <a:r>
              <a:rPr lang="en-US" dirty="0"/>
              <a:t>Competition for labor</a:t>
            </a:r>
          </a:p>
          <a:p>
            <a:pPr marL="457200" lvl="1" indent="0">
              <a:buNone/>
            </a:pPr>
            <a:endParaRPr lang="en-US" dirty="0"/>
          </a:p>
          <a:p>
            <a:r>
              <a:rPr lang="en-US" dirty="0"/>
              <a:t>Government Policy</a:t>
            </a:r>
          </a:p>
          <a:p>
            <a:pPr lvl="1"/>
            <a:r>
              <a:rPr lang="en-US" dirty="0"/>
              <a:t>Market influence</a:t>
            </a:r>
          </a:p>
          <a:p>
            <a:pPr lvl="1"/>
            <a:r>
              <a:rPr lang="en-US" dirty="0"/>
              <a:t>Redistribution</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946323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463826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802F7-AF6D-594D-A643-B0CC9B8863A5}"/>
              </a:ext>
            </a:extLst>
          </p:cNvPr>
          <p:cNvSpPr>
            <a:spLocks noGrp="1"/>
          </p:cNvSpPr>
          <p:nvPr>
            <p:ph type="title"/>
          </p:nvPr>
        </p:nvSpPr>
        <p:spPr>
          <a:xfrm>
            <a:off x="522899" y="0"/>
            <a:ext cx="10515600" cy="1325563"/>
          </a:xfrm>
        </p:spPr>
        <p:txBody>
          <a:bodyPr/>
          <a:lstStyle/>
          <a:p>
            <a:r>
              <a:rPr lang="en-US" dirty="0">
                <a:solidFill>
                  <a:schemeClr val="bg1"/>
                </a:solidFill>
              </a:rPr>
              <a:t>  Sou</a:t>
            </a:r>
            <a:r>
              <a:rPr lang="en-US" dirty="0"/>
              <a:t>rces of Inequality Through Late 1990s</a:t>
            </a:r>
          </a:p>
        </p:txBody>
      </p:sp>
      <p:sp>
        <p:nvSpPr>
          <p:cNvPr id="5" name="Slide Number Placeholder 4">
            <a:extLst>
              <a:ext uri="{FF2B5EF4-FFF2-40B4-BE49-F238E27FC236}">
                <a16:creationId xmlns:a16="http://schemas.microsoft.com/office/drawing/2014/main" id="{038ED347-E4F7-D344-8780-EAB3A6810AAE}"/>
              </a:ext>
            </a:extLst>
          </p:cNvPr>
          <p:cNvSpPr>
            <a:spLocks noGrp="1"/>
          </p:cNvSpPr>
          <p:nvPr>
            <p:ph type="sldNum" sz="quarter" idx="12"/>
          </p:nvPr>
        </p:nvSpPr>
        <p:spPr/>
        <p:txBody>
          <a:bodyPr/>
          <a:lstStyle/>
          <a:p>
            <a:fld id="{D9F085D5-EC86-4F6A-B501-C1359CB39116}" type="slidenum">
              <a:rPr lang="en-US" smtClean="0"/>
              <a:t>30</a:t>
            </a:fld>
            <a:endParaRPr lang="en-US" dirty="0"/>
          </a:p>
        </p:txBody>
      </p:sp>
      <p:pic>
        <p:nvPicPr>
          <p:cNvPr id="6" name="Picture 5">
            <a:extLst>
              <a:ext uri="{FF2B5EF4-FFF2-40B4-BE49-F238E27FC236}">
                <a16:creationId xmlns:a16="http://schemas.microsoft.com/office/drawing/2014/main" id="{BD9E60A4-3B86-E042-8E57-9F1B5741D3FA}"/>
              </a:ext>
            </a:extLst>
          </p:cNvPr>
          <p:cNvPicPr>
            <a:picLocks noChangeAspect="1"/>
          </p:cNvPicPr>
          <p:nvPr/>
        </p:nvPicPr>
        <p:blipFill>
          <a:blip r:embed="rId2"/>
          <a:stretch>
            <a:fillRect/>
          </a:stretch>
        </p:blipFill>
        <p:spPr>
          <a:xfrm>
            <a:off x="2398643" y="873261"/>
            <a:ext cx="7394713" cy="5356965"/>
          </a:xfrm>
          <a:prstGeom prst="rect">
            <a:avLst/>
          </a:prstGeom>
        </p:spPr>
      </p:pic>
    </p:spTree>
    <p:extLst>
      <p:ext uri="{BB962C8B-B14F-4D97-AF65-F5344CB8AC3E}">
        <p14:creationId xmlns:p14="http://schemas.microsoft.com/office/powerpoint/2010/main" val="1819277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C64A6-7DA2-524F-8985-DBCB03DE5D4D}"/>
              </a:ext>
            </a:extLst>
          </p:cNvPr>
          <p:cNvSpPr>
            <a:spLocks noGrp="1"/>
          </p:cNvSpPr>
          <p:nvPr>
            <p:ph type="title"/>
          </p:nvPr>
        </p:nvSpPr>
        <p:spPr/>
        <p:txBody>
          <a:bodyPr/>
          <a:lstStyle/>
          <a:p>
            <a:r>
              <a:rPr lang="en-US" dirty="0">
                <a:solidFill>
                  <a:schemeClr val="bg1"/>
                </a:solidFill>
              </a:rPr>
              <a:t>Tec</a:t>
            </a:r>
            <a:r>
              <a:rPr lang="en-US" dirty="0"/>
              <a:t>hnological Change and Inequality</a:t>
            </a:r>
          </a:p>
        </p:txBody>
      </p:sp>
      <p:sp>
        <p:nvSpPr>
          <p:cNvPr id="3" name="Content Placeholder 2">
            <a:extLst>
              <a:ext uri="{FF2B5EF4-FFF2-40B4-BE49-F238E27FC236}">
                <a16:creationId xmlns:a16="http://schemas.microsoft.com/office/drawing/2014/main" id="{8EBB23C7-9FB2-F046-BEA9-D20CC47017D5}"/>
              </a:ext>
            </a:extLst>
          </p:cNvPr>
          <p:cNvSpPr>
            <a:spLocks noGrp="1"/>
          </p:cNvSpPr>
          <p:nvPr>
            <p:ph idx="1"/>
          </p:nvPr>
        </p:nvSpPr>
        <p:spPr/>
        <p:txBody>
          <a:bodyPr>
            <a:normAutofit/>
          </a:bodyPr>
          <a:lstStyle/>
          <a:p>
            <a:r>
              <a:rPr lang="en-US" dirty="0"/>
              <a:t>Much of the technology adopted in the last 30 years has eliminated low-skill or low-wage jobs.</a:t>
            </a:r>
          </a:p>
          <a:p>
            <a:pPr lvl="1"/>
            <a:r>
              <a:rPr lang="en-US" dirty="0"/>
              <a:t>Computers, advanced manufacturing equipment, steel mini-mills, automation</a:t>
            </a:r>
          </a:p>
          <a:p>
            <a:pPr lvl="1"/>
            <a:endParaRPr lang="en-US" sz="900" dirty="0"/>
          </a:p>
          <a:p>
            <a:r>
              <a:rPr lang="en-US" dirty="0"/>
              <a:t>There is a “winner take all” aspect of the technology-driven economy.</a:t>
            </a:r>
          </a:p>
          <a:p>
            <a:pPr lvl="1"/>
            <a:r>
              <a:rPr lang="en-US" dirty="0"/>
              <a:t>This likely favors a small group of individuals.</a:t>
            </a:r>
          </a:p>
          <a:p>
            <a:pPr lvl="1"/>
            <a:endParaRPr lang="en-US" sz="900" dirty="0"/>
          </a:p>
          <a:p>
            <a:r>
              <a:rPr lang="en-US" dirty="0"/>
              <a:t>Both aspects increase inequality by increasing the rewards to:</a:t>
            </a:r>
          </a:p>
          <a:p>
            <a:pPr lvl="1"/>
            <a:r>
              <a:rPr lang="en-US" dirty="0"/>
              <a:t>Those with significant labor market skills.</a:t>
            </a:r>
          </a:p>
          <a:p>
            <a:pPr lvl="1"/>
            <a:r>
              <a:rPr lang="en-US" dirty="0"/>
              <a:t>Owners over workers</a:t>
            </a:r>
          </a:p>
        </p:txBody>
      </p:sp>
      <p:sp>
        <p:nvSpPr>
          <p:cNvPr id="4" name="Slide Number Placeholder 3">
            <a:extLst>
              <a:ext uri="{FF2B5EF4-FFF2-40B4-BE49-F238E27FC236}">
                <a16:creationId xmlns:a16="http://schemas.microsoft.com/office/drawing/2014/main" id="{7B79DC94-BA23-AA49-8D84-000B6190D1F1}"/>
              </a:ext>
            </a:extLst>
          </p:cNvPr>
          <p:cNvSpPr>
            <a:spLocks noGrp="1"/>
          </p:cNvSpPr>
          <p:nvPr>
            <p:ph type="sldNum" sz="quarter" idx="12"/>
          </p:nvPr>
        </p:nvSpPr>
        <p:spPr/>
        <p:txBody>
          <a:bodyPr/>
          <a:lstStyle/>
          <a:p>
            <a:fld id="{D9F085D5-EC86-4F6A-B501-C1359CB39116}" type="slidenum">
              <a:rPr lang="en-US" smtClean="0"/>
              <a:t>31</a:t>
            </a:fld>
            <a:endParaRPr lang="en-US" dirty="0"/>
          </a:p>
        </p:txBody>
      </p:sp>
    </p:spTree>
    <p:extLst>
      <p:ext uri="{BB962C8B-B14F-4D97-AF65-F5344CB8AC3E}">
        <p14:creationId xmlns:p14="http://schemas.microsoft.com/office/powerpoint/2010/main" val="15330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896FD-218A-BE43-9122-0DBC057E3E3F}"/>
              </a:ext>
            </a:extLst>
          </p:cNvPr>
          <p:cNvSpPr>
            <a:spLocks noGrp="1"/>
          </p:cNvSpPr>
          <p:nvPr>
            <p:ph type="title"/>
          </p:nvPr>
        </p:nvSpPr>
        <p:spPr>
          <a:xfrm>
            <a:off x="922865" y="0"/>
            <a:ext cx="10515600" cy="1325563"/>
          </a:xfrm>
        </p:spPr>
        <p:txBody>
          <a:bodyPr/>
          <a:lstStyle/>
          <a:p>
            <a:r>
              <a:rPr lang="en-US" dirty="0">
                <a:solidFill>
                  <a:schemeClr val="bg1"/>
                </a:solidFill>
              </a:rPr>
              <a:t>Go</a:t>
            </a:r>
            <a:r>
              <a:rPr lang="en-US" dirty="0"/>
              <a:t>vernment Policy and Inequality</a:t>
            </a:r>
          </a:p>
        </p:txBody>
      </p:sp>
      <p:sp>
        <p:nvSpPr>
          <p:cNvPr id="3" name="Content Placeholder 2">
            <a:extLst>
              <a:ext uri="{FF2B5EF4-FFF2-40B4-BE49-F238E27FC236}">
                <a16:creationId xmlns:a16="http://schemas.microsoft.com/office/drawing/2014/main" id="{8A235438-CAAE-804C-AE7F-D152CD7BBC62}"/>
              </a:ext>
            </a:extLst>
          </p:cNvPr>
          <p:cNvSpPr>
            <a:spLocks noGrp="1"/>
          </p:cNvSpPr>
          <p:nvPr>
            <p:ph sz="half" idx="1"/>
          </p:nvPr>
        </p:nvSpPr>
        <p:spPr/>
        <p:txBody>
          <a:bodyPr/>
          <a:lstStyle/>
          <a:p>
            <a:r>
              <a:rPr lang="en-US" dirty="0"/>
              <a:t>Market Influence: PRE-distribution</a:t>
            </a:r>
          </a:p>
          <a:p>
            <a:pPr lvl="1"/>
            <a:r>
              <a:rPr lang="en-US" dirty="0"/>
              <a:t>Characteristics of labor</a:t>
            </a:r>
          </a:p>
          <a:p>
            <a:pPr lvl="2"/>
            <a:r>
              <a:rPr lang="en-US" dirty="0"/>
              <a:t>Access to education</a:t>
            </a:r>
          </a:p>
          <a:p>
            <a:pPr lvl="1"/>
            <a:r>
              <a:rPr lang="en-US" dirty="0"/>
              <a:t>Effects on labor demand</a:t>
            </a:r>
          </a:p>
          <a:p>
            <a:pPr lvl="2"/>
            <a:r>
              <a:rPr lang="en-US" dirty="0"/>
              <a:t>Market regulation</a:t>
            </a:r>
          </a:p>
          <a:p>
            <a:pPr lvl="3"/>
            <a:r>
              <a:rPr lang="en-US" dirty="0"/>
              <a:t>Competition policy</a:t>
            </a:r>
          </a:p>
          <a:p>
            <a:pPr lvl="2"/>
            <a:r>
              <a:rPr lang="en-US" dirty="0"/>
              <a:t>Labor regulations</a:t>
            </a:r>
          </a:p>
          <a:p>
            <a:pPr lvl="3"/>
            <a:r>
              <a:rPr lang="en-US" dirty="0"/>
              <a:t>Minimum wage, overtime, health insurance, etc.</a:t>
            </a:r>
          </a:p>
        </p:txBody>
      </p:sp>
      <p:sp>
        <p:nvSpPr>
          <p:cNvPr id="4" name="Content Placeholder 3">
            <a:extLst>
              <a:ext uri="{FF2B5EF4-FFF2-40B4-BE49-F238E27FC236}">
                <a16:creationId xmlns:a16="http://schemas.microsoft.com/office/drawing/2014/main" id="{3050D8AA-139E-B047-BF12-8FD87DC12318}"/>
              </a:ext>
            </a:extLst>
          </p:cNvPr>
          <p:cNvSpPr>
            <a:spLocks noGrp="1"/>
          </p:cNvSpPr>
          <p:nvPr>
            <p:ph sz="half" idx="2"/>
          </p:nvPr>
        </p:nvSpPr>
        <p:spPr/>
        <p:txBody>
          <a:bodyPr/>
          <a:lstStyle/>
          <a:p>
            <a:r>
              <a:rPr lang="en-US" dirty="0"/>
              <a:t>RE-distribution</a:t>
            </a:r>
          </a:p>
          <a:p>
            <a:pPr lvl="1"/>
            <a:r>
              <a:rPr lang="en-US" dirty="0"/>
              <a:t>Tax Rates</a:t>
            </a:r>
          </a:p>
          <a:p>
            <a:pPr lvl="1"/>
            <a:r>
              <a:rPr lang="en-US" dirty="0"/>
              <a:t>Income support</a:t>
            </a:r>
          </a:p>
          <a:p>
            <a:pPr lvl="2"/>
            <a:r>
              <a:rPr lang="en-US" dirty="0"/>
              <a:t>Direct aid</a:t>
            </a:r>
          </a:p>
          <a:p>
            <a:pPr lvl="2"/>
            <a:r>
              <a:rPr lang="en-US" dirty="0"/>
              <a:t>Food stamps</a:t>
            </a:r>
          </a:p>
          <a:p>
            <a:pPr lvl="2"/>
            <a:endParaRPr lang="en-US"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B7E48B4F-BDD6-994D-B6C8-BE26FD5615EC}"/>
              </a:ext>
            </a:extLst>
          </p:cNvPr>
          <p:cNvSpPr>
            <a:spLocks noGrp="1"/>
          </p:cNvSpPr>
          <p:nvPr>
            <p:ph type="sldNum" sz="quarter" idx="12"/>
          </p:nvPr>
        </p:nvSpPr>
        <p:spPr/>
        <p:txBody>
          <a:bodyPr/>
          <a:lstStyle/>
          <a:p>
            <a:fld id="{D9F085D5-EC86-4F6A-B501-C1359CB39116}" type="slidenum">
              <a:rPr lang="en-US" smtClean="0"/>
              <a:t>32</a:t>
            </a:fld>
            <a:endParaRPr lang="en-US" dirty="0"/>
          </a:p>
        </p:txBody>
      </p:sp>
    </p:spTree>
    <p:extLst>
      <p:ext uri="{BB962C8B-B14F-4D97-AF65-F5344CB8AC3E}">
        <p14:creationId xmlns:p14="http://schemas.microsoft.com/office/powerpoint/2010/main" val="1437118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6FA4-AF02-1242-8474-6653A6ACA3CF}"/>
              </a:ext>
            </a:extLst>
          </p:cNvPr>
          <p:cNvSpPr>
            <a:spLocks noGrp="1"/>
          </p:cNvSpPr>
          <p:nvPr>
            <p:ph type="title"/>
          </p:nvPr>
        </p:nvSpPr>
        <p:spPr>
          <a:xfrm>
            <a:off x="817180" y="0"/>
            <a:ext cx="9233263" cy="1325563"/>
          </a:xfrm>
        </p:spPr>
        <p:txBody>
          <a:bodyPr/>
          <a:lstStyle/>
          <a:p>
            <a:r>
              <a:rPr lang="en-US" dirty="0">
                <a:solidFill>
                  <a:schemeClr val="bg1"/>
                </a:solidFill>
              </a:rPr>
              <a:t>Tax</a:t>
            </a:r>
            <a:r>
              <a:rPr lang="en-US" dirty="0"/>
              <a:t> and Transfer Programs and Inequality</a:t>
            </a:r>
          </a:p>
        </p:txBody>
      </p:sp>
      <p:sp>
        <p:nvSpPr>
          <p:cNvPr id="4" name="Slide Number Placeholder 3">
            <a:extLst>
              <a:ext uri="{FF2B5EF4-FFF2-40B4-BE49-F238E27FC236}">
                <a16:creationId xmlns:a16="http://schemas.microsoft.com/office/drawing/2014/main" id="{0AC49C86-0741-E54F-A849-52E84BF5FAAD}"/>
              </a:ext>
            </a:extLst>
          </p:cNvPr>
          <p:cNvSpPr>
            <a:spLocks noGrp="1"/>
          </p:cNvSpPr>
          <p:nvPr>
            <p:ph type="sldNum" sz="quarter" idx="12"/>
          </p:nvPr>
        </p:nvSpPr>
        <p:spPr/>
        <p:txBody>
          <a:bodyPr/>
          <a:lstStyle/>
          <a:p>
            <a:fld id="{D9F085D5-EC86-4F6A-B501-C1359CB39116}" type="slidenum">
              <a:rPr lang="en-US" smtClean="0"/>
              <a:t>33</a:t>
            </a:fld>
            <a:endParaRPr lang="en-US" dirty="0"/>
          </a:p>
        </p:txBody>
      </p:sp>
      <p:pic>
        <p:nvPicPr>
          <p:cNvPr id="10" name="Content Placeholder 9">
            <a:extLst>
              <a:ext uri="{FF2B5EF4-FFF2-40B4-BE49-F238E27FC236}">
                <a16:creationId xmlns:a16="http://schemas.microsoft.com/office/drawing/2014/main" id="{A996E908-1C4F-3A45-8F04-0A3760C6AB8B}"/>
              </a:ext>
            </a:extLst>
          </p:cNvPr>
          <p:cNvPicPr>
            <a:picLocks noGrp="1" noChangeAspect="1"/>
          </p:cNvPicPr>
          <p:nvPr>
            <p:ph idx="1"/>
          </p:nvPr>
        </p:nvPicPr>
        <p:blipFill>
          <a:blip r:embed="rId2"/>
          <a:stretch>
            <a:fillRect/>
          </a:stretch>
        </p:blipFill>
        <p:spPr>
          <a:xfrm>
            <a:off x="2446077" y="977900"/>
            <a:ext cx="7019199" cy="5252326"/>
          </a:xfrm>
        </p:spPr>
      </p:pic>
      <p:sp>
        <p:nvSpPr>
          <p:cNvPr id="11" name="TextBox 10">
            <a:extLst>
              <a:ext uri="{FF2B5EF4-FFF2-40B4-BE49-F238E27FC236}">
                <a16:creationId xmlns:a16="http://schemas.microsoft.com/office/drawing/2014/main" id="{507E9A06-5AF5-B449-96B7-1AC7039047FE}"/>
              </a:ext>
            </a:extLst>
          </p:cNvPr>
          <p:cNvSpPr txBox="1"/>
          <p:nvPr/>
        </p:nvSpPr>
        <p:spPr>
          <a:xfrm>
            <a:off x="4940176" y="1553227"/>
            <a:ext cx="1111255" cy="461665"/>
          </a:xfrm>
          <a:prstGeom prst="rect">
            <a:avLst/>
          </a:prstGeom>
          <a:solidFill>
            <a:srgbClr val="0C4C88"/>
          </a:solidFill>
        </p:spPr>
        <p:txBody>
          <a:bodyPr wrap="square" rtlCol="0">
            <a:spAutoFit/>
          </a:bodyPr>
          <a:lstStyle/>
          <a:p>
            <a:pPr algn="ctr"/>
            <a:r>
              <a:rPr lang="en-US" sz="2400" b="1" dirty="0">
                <a:solidFill>
                  <a:schemeClr val="bg1"/>
                </a:solidFill>
              </a:rPr>
              <a:t>2014</a:t>
            </a:r>
          </a:p>
        </p:txBody>
      </p:sp>
      <p:sp>
        <p:nvSpPr>
          <p:cNvPr id="6" name="TextBox 5">
            <a:extLst>
              <a:ext uri="{FF2B5EF4-FFF2-40B4-BE49-F238E27FC236}">
                <a16:creationId xmlns:a16="http://schemas.microsoft.com/office/drawing/2014/main" id="{328104E7-6EFB-2243-BB0E-CD59E280A263}"/>
              </a:ext>
            </a:extLst>
          </p:cNvPr>
          <p:cNvSpPr txBox="1"/>
          <p:nvPr/>
        </p:nvSpPr>
        <p:spPr>
          <a:xfrm>
            <a:off x="3249827" y="6457890"/>
            <a:ext cx="8108310" cy="400110"/>
          </a:xfrm>
          <a:prstGeom prst="rect">
            <a:avLst/>
          </a:prstGeom>
          <a:noFill/>
        </p:spPr>
        <p:txBody>
          <a:bodyPr wrap="none" rtlCol="0">
            <a:spAutoFit/>
          </a:bodyPr>
          <a:lstStyle/>
          <a:p>
            <a:pPr lvl="0">
              <a:defRPr/>
            </a:pPr>
            <a:r>
              <a:rPr lang="en-US" sz="1000" dirty="0"/>
              <a:t>Source: U.S. Congressional Budget Office, “The Distribution of Household Income, 2014”, Average Income Before and After Means-Tested Transfers and</a:t>
            </a:r>
          </a:p>
          <a:p>
            <a:pPr lvl="0">
              <a:defRPr/>
            </a:pPr>
            <a:r>
              <a:rPr lang="en-US" sz="1000" dirty="0"/>
              <a:t>Federal Taxes, by Income Group, 2014.</a:t>
            </a:r>
          </a:p>
        </p:txBody>
      </p:sp>
    </p:spTree>
    <p:extLst>
      <p:ext uri="{BB962C8B-B14F-4D97-AF65-F5344CB8AC3E}">
        <p14:creationId xmlns:p14="http://schemas.microsoft.com/office/powerpoint/2010/main" val="1500595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8350D-8F9B-BB4F-94CB-F370524BC72D}"/>
              </a:ext>
            </a:extLst>
          </p:cNvPr>
          <p:cNvSpPr>
            <a:spLocks noGrp="1"/>
          </p:cNvSpPr>
          <p:nvPr>
            <p:ph type="title"/>
          </p:nvPr>
        </p:nvSpPr>
        <p:spPr/>
        <p:txBody>
          <a:bodyPr/>
          <a:lstStyle/>
          <a:p>
            <a:r>
              <a:rPr lang="en-US" dirty="0">
                <a:solidFill>
                  <a:schemeClr val="bg1"/>
                </a:solidFill>
              </a:rPr>
              <a:t>Tax</a:t>
            </a:r>
            <a:r>
              <a:rPr lang="en-US" dirty="0"/>
              <a:t> and Transfer Programs: Income Shares</a:t>
            </a:r>
          </a:p>
        </p:txBody>
      </p:sp>
      <p:pic>
        <p:nvPicPr>
          <p:cNvPr id="6" name="Content Placeholder 5" descr="Chart, pie chart&#10;&#10;Description automatically generated">
            <a:extLst>
              <a:ext uri="{FF2B5EF4-FFF2-40B4-BE49-F238E27FC236}">
                <a16:creationId xmlns:a16="http://schemas.microsoft.com/office/drawing/2014/main" id="{1D523B0E-5C42-F24D-99E7-EC95908360E5}"/>
              </a:ext>
            </a:extLst>
          </p:cNvPr>
          <p:cNvPicPr>
            <a:picLocks noGrp="1" noChangeAspect="1"/>
          </p:cNvPicPr>
          <p:nvPr>
            <p:ph idx="1"/>
          </p:nvPr>
        </p:nvPicPr>
        <p:blipFill>
          <a:blip r:embed="rId2" r:link="rId3"/>
          <a:stretch>
            <a:fillRect/>
          </a:stretch>
        </p:blipFill>
        <p:spPr>
          <a:xfrm>
            <a:off x="2587082" y="1058643"/>
            <a:ext cx="6490011" cy="5171583"/>
          </a:xfrm>
        </p:spPr>
      </p:pic>
      <p:sp>
        <p:nvSpPr>
          <p:cNvPr id="4" name="Slide Number Placeholder 3">
            <a:extLst>
              <a:ext uri="{FF2B5EF4-FFF2-40B4-BE49-F238E27FC236}">
                <a16:creationId xmlns:a16="http://schemas.microsoft.com/office/drawing/2014/main" id="{CDC3BB9C-1E28-2A41-8B93-603992C06570}"/>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5879903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4E20-A00E-4948-BE0A-3D2959F50DA3}"/>
              </a:ext>
            </a:extLst>
          </p:cNvPr>
          <p:cNvSpPr>
            <a:spLocks noGrp="1"/>
          </p:cNvSpPr>
          <p:nvPr>
            <p:ph type="title"/>
          </p:nvPr>
        </p:nvSpPr>
        <p:spPr>
          <a:xfrm>
            <a:off x="806670" y="0"/>
            <a:ext cx="10515600" cy="1325563"/>
          </a:xfrm>
        </p:spPr>
        <p:txBody>
          <a:bodyPr/>
          <a:lstStyle/>
          <a:p>
            <a:r>
              <a:rPr lang="en-US" dirty="0">
                <a:solidFill>
                  <a:schemeClr val="bg1"/>
                </a:solidFill>
              </a:rPr>
              <a:t>Glo</a:t>
            </a:r>
            <a:r>
              <a:rPr lang="en-US" dirty="0"/>
              <a:t>balization</a:t>
            </a:r>
          </a:p>
        </p:txBody>
      </p:sp>
      <p:sp>
        <p:nvSpPr>
          <p:cNvPr id="3" name="Content Placeholder 2">
            <a:extLst>
              <a:ext uri="{FF2B5EF4-FFF2-40B4-BE49-F238E27FC236}">
                <a16:creationId xmlns:a16="http://schemas.microsoft.com/office/drawing/2014/main" id="{7A1C6CF0-B971-1545-A10A-634ADE0F3351}"/>
              </a:ext>
            </a:extLst>
          </p:cNvPr>
          <p:cNvSpPr>
            <a:spLocks noGrp="1"/>
          </p:cNvSpPr>
          <p:nvPr>
            <p:ph idx="1"/>
          </p:nvPr>
        </p:nvSpPr>
        <p:spPr>
          <a:xfrm>
            <a:off x="838200" y="1570730"/>
            <a:ext cx="10515600" cy="3915670"/>
          </a:xfrm>
        </p:spPr>
        <p:txBody>
          <a:bodyPr/>
          <a:lstStyle/>
          <a:p>
            <a:r>
              <a:rPr lang="en-US" dirty="0"/>
              <a:t>What is globalization?</a:t>
            </a:r>
          </a:p>
          <a:p>
            <a:pPr lvl="1"/>
            <a:r>
              <a:rPr lang="en-US" dirty="0"/>
              <a:t>Flow of goods, services, capital, and labor across international borders</a:t>
            </a:r>
          </a:p>
          <a:p>
            <a:endParaRPr lang="en-US" sz="900" dirty="0"/>
          </a:p>
          <a:p>
            <a:r>
              <a:rPr lang="en-US" dirty="0"/>
              <a:t>How does it affect inequality?</a:t>
            </a:r>
          </a:p>
          <a:p>
            <a:pPr lvl="1"/>
            <a:endParaRPr lang="en-US" sz="900" dirty="0"/>
          </a:p>
          <a:p>
            <a:pPr lvl="1"/>
            <a:r>
              <a:rPr lang="en-US" dirty="0"/>
              <a:t>Through a differential impact on low-skilled workers and hence their wages</a:t>
            </a:r>
          </a:p>
          <a:p>
            <a:pPr lvl="1"/>
            <a:endParaRPr lang="en-US" sz="900" dirty="0"/>
          </a:p>
          <a:p>
            <a:pPr lvl="1"/>
            <a:r>
              <a:rPr lang="en-US" dirty="0"/>
              <a:t>For the United States, globalization is thought to lower the wages of low skilled and hence low-wage workers relative to those of high-skilled workers</a:t>
            </a:r>
          </a:p>
          <a:p>
            <a:endParaRPr lang="en-US" dirty="0"/>
          </a:p>
        </p:txBody>
      </p:sp>
      <p:sp>
        <p:nvSpPr>
          <p:cNvPr id="4" name="Slide Number Placeholder 3">
            <a:extLst>
              <a:ext uri="{FF2B5EF4-FFF2-40B4-BE49-F238E27FC236}">
                <a16:creationId xmlns:a16="http://schemas.microsoft.com/office/drawing/2014/main" id="{392B3DA1-6851-8444-959C-B868BC7A8D8F}"/>
              </a:ext>
            </a:extLst>
          </p:cNvPr>
          <p:cNvSpPr>
            <a:spLocks noGrp="1"/>
          </p:cNvSpPr>
          <p:nvPr>
            <p:ph type="sldNum" sz="quarter" idx="12"/>
          </p:nvPr>
        </p:nvSpPr>
        <p:spPr/>
        <p:txBody>
          <a:bodyPr/>
          <a:lstStyle/>
          <a:p>
            <a:fld id="{D9F085D5-EC86-4F6A-B501-C1359CB39116}" type="slidenum">
              <a:rPr lang="en-US" smtClean="0"/>
              <a:t>35</a:t>
            </a:fld>
            <a:endParaRPr lang="en-US" dirty="0"/>
          </a:p>
        </p:txBody>
      </p:sp>
    </p:spTree>
    <p:extLst>
      <p:ext uri="{BB962C8B-B14F-4D97-AF65-F5344CB8AC3E}">
        <p14:creationId xmlns:p14="http://schemas.microsoft.com/office/powerpoint/2010/main" val="119249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7EDA4-A6FA-4640-A0AC-014455CB62F3}"/>
              </a:ext>
            </a:extLst>
          </p:cNvPr>
          <p:cNvSpPr>
            <a:spLocks noGrp="1"/>
          </p:cNvSpPr>
          <p:nvPr>
            <p:ph type="title"/>
          </p:nvPr>
        </p:nvSpPr>
        <p:spPr/>
        <p:txBody>
          <a:bodyPr/>
          <a:lstStyle/>
          <a:p>
            <a:r>
              <a:rPr lang="en-US" dirty="0">
                <a:solidFill>
                  <a:schemeClr val="bg1"/>
                </a:solidFill>
              </a:rPr>
              <a:t>Me</a:t>
            </a:r>
            <a:r>
              <a:rPr lang="en-US" dirty="0"/>
              <a:t>chanisms for the Effects of Globalization</a:t>
            </a:r>
          </a:p>
        </p:txBody>
      </p:sp>
      <p:sp>
        <p:nvSpPr>
          <p:cNvPr id="3" name="Content Placeholder 2">
            <a:extLst>
              <a:ext uri="{FF2B5EF4-FFF2-40B4-BE49-F238E27FC236}">
                <a16:creationId xmlns:a16="http://schemas.microsoft.com/office/drawing/2014/main" id="{73F34F29-862A-0B4F-8F2B-30C56DC0F985}"/>
              </a:ext>
            </a:extLst>
          </p:cNvPr>
          <p:cNvSpPr>
            <a:spLocks noGrp="1"/>
          </p:cNvSpPr>
          <p:nvPr>
            <p:ph idx="1"/>
          </p:nvPr>
        </p:nvSpPr>
        <p:spPr>
          <a:xfrm>
            <a:off x="838200" y="1253331"/>
            <a:ext cx="10515600" cy="4736922"/>
          </a:xfrm>
        </p:spPr>
        <p:txBody>
          <a:bodyPr>
            <a:normAutofit/>
          </a:bodyPr>
          <a:lstStyle/>
          <a:p>
            <a:r>
              <a:rPr lang="en-US" dirty="0"/>
              <a:t>Merchandise trade</a:t>
            </a:r>
          </a:p>
          <a:p>
            <a:pPr lvl="1"/>
            <a:r>
              <a:rPr lang="en-US" dirty="0"/>
              <a:t>Importing goods that are made with low-skilled workers and exporting goods that are made with high-skilled workers</a:t>
            </a:r>
          </a:p>
          <a:p>
            <a:pPr lvl="2"/>
            <a:r>
              <a:rPr lang="en-US" dirty="0"/>
              <a:t>Lowers the wages of unskilled relative to skilled</a:t>
            </a:r>
          </a:p>
          <a:p>
            <a:pPr lvl="3"/>
            <a:r>
              <a:rPr lang="en-US" dirty="0"/>
              <a:t>Making the distribution of income </a:t>
            </a:r>
            <a:r>
              <a:rPr lang="en-US" b="1" dirty="0"/>
              <a:t>less equal</a:t>
            </a:r>
          </a:p>
          <a:p>
            <a:r>
              <a:rPr lang="en-US" dirty="0"/>
              <a:t>Outsourcing</a:t>
            </a:r>
          </a:p>
          <a:p>
            <a:pPr lvl="1"/>
            <a:r>
              <a:rPr lang="en-US" dirty="0"/>
              <a:t>Similar channel as with merchandise trade</a:t>
            </a:r>
          </a:p>
          <a:p>
            <a:r>
              <a:rPr lang="en-US" dirty="0"/>
              <a:t>Trade in services</a:t>
            </a:r>
          </a:p>
          <a:p>
            <a:pPr lvl="1"/>
            <a:r>
              <a:rPr lang="en-US" dirty="0"/>
              <a:t>US imports of middle-skill services: business and some professional services</a:t>
            </a:r>
          </a:p>
        </p:txBody>
      </p:sp>
      <p:sp>
        <p:nvSpPr>
          <p:cNvPr id="4" name="Slide Number Placeholder 3">
            <a:extLst>
              <a:ext uri="{FF2B5EF4-FFF2-40B4-BE49-F238E27FC236}">
                <a16:creationId xmlns:a16="http://schemas.microsoft.com/office/drawing/2014/main" id="{5DA631BD-26F2-604A-9E36-F2A9B126E71B}"/>
              </a:ext>
            </a:extLst>
          </p:cNvPr>
          <p:cNvSpPr>
            <a:spLocks noGrp="1"/>
          </p:cNvSpPr>
          <p:nvPr>
            <p:ph type="sldNum" sz="quarter" idx="12"/>
          </p:nvPr>
        </p:nvSpPr>
        <p:spPr/>
        <p:txBody>
          <a:bodyPr/>
          <a:lstStyle/>
          <a:p>
            <a:fld id="{D9F085D5-EC86-4F6A-B501-C1359CB39116}" type="slidenum">
              <a:rPr lang="en-US" smtClean="0"/>
              <a:t>36</a:t>
            </a:fld>
            <a:endParaRPr lang="en-US" dirty="0"/>
          </a:p>
        </p:txBody>
      </p:sp>
    </p:spTree>
    <p:extLst>
      <p:ext uri="{BB962C8B-B14F-4D97-AF65-F5344CB8AC3E}">
        <p14:creationId xmlns:p14="http://schemas.microsoft.com/office/powerpoint/2010/main" val="2928398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E1E1D-174D-C949-A37D-FA2C2022CB89}"/>
              </a:ext>
            </a:extLst>
          </p:cNvPr>
          <p:cNvSpPr>
            <a:spLocks noGrp="1"/>
          </p:cNvSpPr>
          <p:nvPr>
            <p:ph type="title"/>
          </p:nvPr>
        </p:nvSpPr>
        <p:spPr>
          <a:xfrm>
            <a:off x="617490" y="0"/>
            <a:ext cx="10515600" cy="1325563"/>
          </a:xfrm>
        </p:spPr>
        <p:txBody>
          <a:bodyPr/>
          <a:lstStyle/>
          <a:p>
            <a:r>
              <a:rPr lang="en-US" dirty="0"/>
              <a:t> </a:t>
            </a:r>
            <a:r>
              <a:rPr lang="en-US" dirty="0">
                <a:solidFill>
                  <a:schemeClr val="bg1"/>
                </a:solidFill>
              </a:rPr>
              <a:t>Dec</a:t>
            </a:r>
            <a:r>
              <a:rPr lang="en-US" dirty="0"/>
              <a:t>lining Unionization</a:t>
            </a:r>
          </a:p>
        </p:txBody>
      </p:sp>
      <p:sp>
        <p:nvSpPr>
          <p:cNvPr id="4" name="Slide Number Placeholder 3">
            <a:extLst>
              <a:ext uri="{FF2B5EF4-FFF2-40B4-BE49-F238E27FC236}">
                <a16:creationId xmlns:a16="http://schemas.microsoft.com/office/drawing/2014/main" id="{A8B653B3-C2FF-F243-9EE4-577C44911AA3}"/>
              </a:ext>
            </a:extLst>
          </p:cNvPr>
          <p:cNvSpPr>
            <a:spLocks noGrp="1"/>
          </p:cNvSpPr>
          <p:nvPr>
            <p:ph type="sldNum" sz="quarter" idx="12"/>
          </p:nvPr>
        </p:nvSpPr>
        <p:spPr/>
        <p:txBody>
          <a:bodyPr/>
          <a:lstStyle/>
          <a:p>
            <a:fld id="{D9F085D5-EC86-4F6A-B501-C1359CB39116}" type="slidenum">
              <a:rPr lang="en-US" smtClean="0"/>
              <a:t>37</a:t>
            </a:fld>
            <a:endParaRPr lang="en-US" dirty="0"/>
          </a:p>
        </p:txBody>
      </p:sp>
      <p:pic>
        <p:nvPicPr>
          <p:cNvPr id="5" name="Content Placeholder 4">
            <a:extLst>
              <a:ext uri="{FF2B5EF4-FFF2-40B4-BE49-F238E27FC236}">
                <a16:creationId xmlns:a16="http://schemas.microsoft.com/office/drawing/2014/main" id="{335F348B-484C-D448-BE5E-5ADBF4452488}"/>
              </a:ext>
            </a:extLst>
          </p:cNvPr>
          <p:cNvPicPr>
            <a:picLocks noGrp="1" noChangeAspect="1"/>
          </p:cNvPicPr>
          <p:nvPr>
            <p:ph idx="1"/>
          </p:nvPr>
        </p:nvPicPr>
        <p:blipFill>
          <a:blip r:embed="rId3" r:link="rId4"/>
          <a:srcRect/>
          <a:stretch>
            <a:fillRect/>
          </a:stretch>
        </p:blipFill>
        <p:spPr>
          <a:xfrm>
            <a:off x="618858" y="1325563"/>
            <a:ext cx="6921954" cy="4613510"/>
          </a:xfrm>
          <a:prstGeom prst="rect">
            <a:avLst/>
          </a:prstGeom>
        </p:spPr>
      </p:pic>
      <p:sp>
        <p:nvSpPr>
          <p:cNvPr id="7" name="Content Placeholder 8">
            <a:extLst>
              <a:ext uri="{FF2B5EF4-FFF2-40B4-BE49-F238E27FC236}">
                <a16:creationId xmlns:a16="http://schemas.microsoft.com/office/drawing/2014/main" id="{61AF33F7-42EB-8940-AFE3-E5B01E16B806}"/>
              </a:ext>
            </a:extLst>
          </p:cNvPr>
          <p:cNvSpPr txBox="1">
            <a:spLocks/>
          </p:cNvSpPr>
          <p:nvPr/>
        </p:nvSpPr>
        <p:spPr>
          <a:xfrm>
            <a:off x="7806495" y="1681743"/>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1983: </a:t>
            </a:r>
            <a:r>
              <a:rPr lang="en-US" b="0" dirty="0"/>
              <a:t>	</a:t>
            </a:r>
            <a:r>
              <a:rPr lang="en-US" b="0" dirty="0">
                <a:solidFill>
                  <a:srgbClr val="2B414D"/>
                </a:solidFill>
              </a:rPr>
              <a:t>20.1%</a:t>
            </a:r>
          </a:p>
          <a:p>
            <a:pPr marL="457200" indent="-457200"/>
            <a:r>
              <a:rPr lang="en-US" dirty="0"/>
              <a:t>2022:</a:t>
            </a:r>
            <a:r>
              <a:rPr lang="en-US" b="0" dirty="0"/>
              <a:t>	</a:t>
            </a:r>
            <a:r>
              <a:rPr lang="en-US" b="0" dirty="0">
                <a:solidFill>
                  <a:srgbClr val="2B414D"/>
                </a:solidFill>
              </a:rPr>
              <a:t>10.1%</a:t>
            </a:r>
          </a:p>
        </p:txBody>
      </p:sp>
      <p:sp>
        <p:nvSpPr>
          <p:cNvPr id="6" name="TextBox 5">
            <a:extLst>
              <a:ext uri="{FF2B5EF4-FFF2-40B4-BE49-F238E27FC236}">
                <a16:creationId xmlns:a16="http://schemas.microsoft.com/office/drawing/2014/main" id="{3FB529B1-DEA3-3344-82BB-C0A3149FE18D}"/>
              </a:ext>
            </a:extLst>
          </p:cNvPr>
          <p:cNvSpPr txBox="1"/>
          <p:nvPr/>
        </p:nvSpPr>
        <p:spPr>
          <a:xfrm>
            <a:off x="4162709" y="6422600"/>
            <a:ext cx="7287572" cy="246221"/>
          </a:xfrm>
          <a:prstGeom prst="rect">
            <a:avLst/>
          </a:prstGeom>
          <a:noFill/>
        </p:spPr>
        <p:txBody>
          <a:bodyPr wrap="none" rtlCol="0">
            <a:spAutoFit/>
          </a:bodyPr>
          <a:lstStyle/>
          <a:p>
            <a:pPr lvl="0">
              <a:defRPr/>
            </a:pPr>
            <a:r>
              <a:rPr lang="en-US" sz="1000" dirty="0"/>
              <a:t>Source: </a:t>
            </a:r>
            <a:r>
              <a:rPr lang="en-US" sz="1000" dirty="0">
                <a:hlinkClick r:id="rId5"/>
              </a:rPr>
              <a:t>https://inequality.org/facts/income-inequality/</a:t>
            </a:r>
            <a:r>
              <a:rPr lang="en-US" sz="1000" dirty="0"/>
              <a:t>, Bureau of Labor Statistics and </a:t>
            </a:r>
            <a:r>
              <a:rPr lang="en-US" sz="1000" dirty="0" err="1"/>
              <a:t>Emmanueul</a:t>
            </a:r>
            <a:r>
              <a:rPr lang="en-US" sz="1000" dirty="0"/>
              <a:t> </a:t>
            </a:r>
            <a:r>
              <a:rPr lang="en-US" sz="1000" dirty="0" err="1"/>
              <a:t>Saez</a:t>
            </a:r>
            <a:r>
              <a:rPr lang="en-US" sz="1000" dirty="0"/>
              <a:t>, University of </a:t>
            </a:r>
            <a:r>
              <a:rPr lang="en-US" sz="1000" dirty="0" err="1"/>
              <a:t>Califonria</a:t>
            </a:r>
            <a:r>
              <a:rPr lang="en-US" sz="1000" dirty="0"/>
              <a:t>, Berkeley</a:t>
            </a:r>
          </a:p>
        </p:txBody>
      </p:sp>
      <p:sp>
        <p:nvSpPr>
          <p:cNvPr id="8" name="Content Placeholder 8">
            <a:extLst>
              <a:ext uri="{FF2B5EF4-FFF2-40B4-BE49-F238E27FC236}">
                <a16:creationId xmlns:a16="http://schemas.microsoft.com/office/drawing/2014/main" id="{97150D71-C935-804B-AA42-B29D472FD6ED}"/>
              </a:ext>
            </a:extLst>
          </p:cNvPr>
          <p:cNvSpPr txBox="1">
            <a:spLocks/>
          </p:cNvSpPr>
          <p:nvPr/>
        </p:nvSpPr>
        <p:spPr>
          <a:xfrm>
            <a:off x="7806495" y="3700011"/>
            <a:ext cx="3350624" cy="14762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Unionization Rates</a:t>
            </a:r>
          </a:p>
          <a:p>
            <a:pPr marL="457200" indent="-457200"/>
            <a:r>
              <a:rPr lang="en-US" dirty="0"/>
              <a:t>Public: </a:t>
            </a:r>
            <a:r>
              <a:rPr lang="en-US" b="0" dirty="0"/>
              <a:t>	</a:t>
            </a:r>
            <a:r>
              <a:rPr lang="en-US" b="0" dirty="0">
                <a:solidFill>
                  <a:srgbClr val="2B414D"/>
                </a:solidFill>
              </a:rPr>
              <a:t>33.9%</a:t>
            </a:r>
          </a:p>
          <a:p>
            <a:pPr marL="457200" indent="-457200"/>
            <a:r>
              <a:rPr lang="en-US" dirty="0"/>
              <a:t>Private:</a:t>
            </a:r>
            <a:r>
              <a:rPr lang="en-US" b="0" dirty="0"/>
              <a:t>	  </a:t>
            </a:r>
            <a:r>
              <a:rPr lang="en-US" b="0" dirty="0">
                <a:solidFill>
                  <a:srgbClr val="2B414D"/>
                </a:solidFill>
              </a:rPr>
              <a:t>6.1%</a:t>
            </a:r>
          </a:p>
        </p:txBody>
      </p:sp>
    </p:spTree>
    <p:extLst>
      <p:ext uri="{BB962C8B-B14F-4D97-AF65-F5344CB8AC3E}">
        <p14:creationId xmlns:p14="http://schemas.microsoft.com/office/powerpoint/2010/main" val="345489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41CFE-B09C-6441-A0BB-A90046F5907E}"/>
              </a:ext>
            </a:extLst>
          </p:cNvPr>
          <p:cNvSpPr>
            <a:spLocks noGrp="1"/>
          </p:cNvSpPr>
          <p:nvPr>
            <p:ph type="title"/>
          </p:nvPr>
        </p:nvSpPr>
        <p:spPr/>
        <p:txBody>
          <a:bodyPr/>
          <a:lstStyle/>
          <a:p>
            <a:r>
              <a:rPr lang="en-US" dirty="0">
                <a:solidFill>
                  <a:schemeClr val="bg1"/>
                </a:solidFill>
              </a:rPr>
              <a:t> Im</a:t>
            </a:r>
            <a:r>
              <a:rPr lang="en-US" dirty="0"/>
              <a:t>migration and Inequality</a:t>
            </a:r>
          </a:p>
        </p:txBody>
      </p:sp>
      <p:sp>
        <p:nvSpPr>
          <p:cNvPr id="4" name="Slide Number Placeholder 3">
            <a:extLst>
              <a:ext uri="{FF2B5EF4-FFF2-40B4-BE49-F238E27FC236}">
                <a16:creationId xmlns:a16="http://schemas.microsoft.com/office/drawing/2014/main" id="{957E6749-0B61-B140-8515-E5AE5CF0C877}"/>
              </a:ext>
            </a:extLst>
          </p:cNvPr>
          <p:cNvSpPr>
            <a:spLocks noGrp="1"/>
          </p:cNvSpPr>
          <p:nvPr>
            <p:ph type="sldNum" sz="quarter" idx="12"/>
          </p:nvPr>
        </p:nvSpPr>
        <p:spPr/>
        <p:txBody>
          <a:bodyPr/>
          <a:lstStyle/>
          <a:p>
            <a:fld id="{D9F085D5-EC86-4F6A-B501-C1359CB39116}" type="slidenum">
              <a:rPr lang="en-US" smtClean="0"/>
              <a:t>38</a:t>
            </a:fld>
            <a:endParaRPr lang="en-US" dirty="0"/>
          </a:p>
        </p:txBody>
      </p:sp>
      <p:pic>
        <p:nvPicPr>
          <p:cNvPr id="5" name="Picture 4">
            <a:extLst>
              <a:ext uri="{FF2B5EF4-FFF2-40B4-BE49-F238E27FC236}">
                <a16:creationId xmlns:a16="http://schemas.microsoft.com/office/drawing/2014/main" id="{B5496007-CD79-4942-9FAD-981618A35371}"/>
              </a:ext>
            </a:extLst>
          </p:cNvPr>
          <p:cNvPicPr>
            <a:picLocks noChangeAspect="1"/>
          </p:cNvPicPr>
          <p:nvPr/>
        </p:nvPicPr>
        <p:blipFill>
          <a:blip r:embed="rId2"/>
          <a:stretch>
            <a:fillRect/>
          </a:stretch>
        </p:blipFill>
        <p:spPr>
          <a:xfrm>
            <a:off x="1705121" y="933061"/>
            <a:ext cx="8390117" cy="5297165"/>
          </a:xfrm>
          <a:prstGeom prst="rect">
            <a:avLst/>
          </a:prstGeom>
        </p:spPr>
      </p:pic>
      <p:sp>
        <p:nvSpPr>
          <p:cNvPr id="6" name="TextBox 5">
            <a:extLst>
              <a:ext uri="{FF2B5EF4-FFF2-40B4-BE49-F238E27FC236}">
                <a16:creationId xmlns:a16="http://schemas.microsoft.com/office/drawing/2014/main" id="{4CCBE16E-842D-AC46-A1E4-29AAA947E992}"/>
              </a:ext>
            </a:extLst>
          </p:cNvPr>
          <p:cNvSpPr txBox="1"/>
          <p:nvPr/>
        </p:nvSpPr>
        <p:spPr>
          <a:xfrm>
            <a:off x="3249827" y="6457890"/>
            <a:ext cx="7255512" cy="246221"/>
          </a:xfrm>
          <a:prstGeom prst="rect">
            <a:avLst/>
          </a:prstGeom>
          <a:noFill/>
        </p:spPr>
        <p:txBody>
          <a:bodyPr wrap="none" rtlCol="0">
            <a:spAutoFit/>
          </a:bodyPr>
          <a:lstStyle/>
          <a:p>
            <a:pPr lvl="0">
              <a:defRPr/>
            </a:pPr>
            <a:r>
              <a:rPr lang="en-US" sz="1000" dirty="0"/>
              <a:t>Source: Ping Xu, James C. Garand, and Ling Zhu, “How immigration makes income inequality worse in the U.S.”, October, 2015, Figure 1.</a:t>
            </a:r>
          </a:p>
        </p:txBody>
      </p:sp>
      <p:sp>
        <p:nvSpPr>
          <p:cNvPr id="3" name="Oval 2">
            <a:extLst>
              <a:ext uri="{FF2B5EF4-FFF2-40B4-BE49-F238E27FC236}">
                <a16:creationId xmlns:a16="http://schemas.microsoft.com/office/drawing/2014/main" id="{9F172137-6E18-2C43-BE0D-964E35DAB0D0}"/>
              </a:ext>
            </a:extLst>
          </p:cNvPr>
          <p:cNvSpPr/>
          <p:nvPr/>
        </p:nvSpPr>
        <p:spPr>
          <a:xfrm>
            <a:off x="5295900" y="1625600"/>
            <a:ext cx="1638300" cy="266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CD3D5C6-6417-E844-AA63-DEE772CF5AC2}"/>
              </a:ext>
            </a:extLst>
          </p:cNvPr>
          <p:cNvSpPr/>
          <p:nvPr/>
        </p:nvSpPr>
        <p:spPr>
          <a:xfrm>
            <a:off x="6418682" y="2713394"/>
            <a:ext cx="1792255" cy="4403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632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51702-15BD-7D49-8A60-21CF25523DD1}"/>
              </a:ext>
            </a:extLst>
          </p:cNvPr>
          <p:cNvSpPr>
            <a:spLocks noGrp="1"/>
          </p:cNvSpPr>
          <p:nvPr>
            <p:ph type="title"/>
          </p:nvPr>
        </p:nvSpPr>
        <p:spPr/>
        <p:txBody>
          <a:bodyPr/>
          <a:lstStyle/>
          <a:p>
            <a:r>
              <a:rPr lang="en-US" dirty="0">
                <a:solidFill>
                  <a:schemeClr val="bg1"/>
                </a:solidFill>
              </a:rPr>
              <a:t> Im</a:t>
            </a:r>
            <a:r>
              <a:rPr lang="en-US" dirty="0"/>
              <a:t>migration and Inequality</a:t>
            </a:r>
          </a:p>
        </p:txBody>
      </p:sp>
      <p:sp>
        <p:nvSpPr>
          <p:cNvPr id="3" name="Content Placeholder 2">
            <a:extLst>
              <a:ext uri="{FF2B5EF4-FFF2-40B4-BE49-F238E27FC236}">
                <a16:creationId xmlns:a16="http://schemas.microsoft.com/office/drawing/2014/main" id="{FE52DA72-A850-5148-89E8-F53E39E06722}"/>
              </a:ext>
            </a:extLst>
          </p:cNvPr>
          <p:cNvSpPr>
            <a:spLocks noGrp="1"/>
          </p:cNvSpPr>
          <p:nvPr>
            <p:ph idx="1"/>
          </p:nvPr>
        </p:nvSpPr>
        <p:spPr>
          <a:xfrm>
            <a:off x="838200" y="1375311"/>
            <a:ext cx="10515600" cy="4351338"/>
          </a:xfrm>
        </p:spPr>
        <p:txBody>
          <a:bodyPr>
            <a:normAutofit fontScale="92500" lnSpcReduction="10000"/>
          </a:bodyPr>
          <a:lstStyle/>
          <a:p>
            <a:r>
              <a:rPr lang="en-US" dirty="0"/>
              <a:t>Beginning in about 1970, the immigrant share of the U.S. </a:t>
            </a:r>
            <a:br>
              <a:rPr lang="en-US" dirty="0"/>
            </a:br>
            <a:r>
              <a:rPr lang="en-US" dirty="0"/>
              <a:t>Population increased dramatically. </a:t>
            </a:r>
          </a:p>
          <a:p>
            <a:pPr lvl="1"/>
            <a:r>
              <a:rPr lang="en-US" dirty="0"/>
              <a:t>5% in 1970 and 14% in 2022</a:t>
            </a:r>
          </a:p>
          <a:p>
            <a:pPr lvl="1"/>
            <a:endParaRPr lang="en-US" sz="900" dirty="0"/>
          </a:p>
          <a:p>
            <a:r>
              <a:rPr lang="en-US" dirty="0"/>
              <a:t>Immigration tends to happen most often among:</a:t>
            </a:r>
          </a:p>
          <a:p>
            <a:pPr lvl="1"/>
            <a:r>
              <a:rPr lang="en-US" dirty="0"/>
              <a:t>Low-skilled low-wage workers</a:t>
            </a:r>
          </a:p>
          <a:p>
            <a:pPr lvl="1"/>
            <a:r>
              <a:rPr lang="en-US" dirty="0"/>
              <a:t>High-skilled high-wage workers</a:t>
            </a:r>
          </a:p>
          <a:p>
            <a:pPr lvl="1"/>
            <a:endParaRPr lang="en-US" sz="1000" dirty="0"/>
          </a:p>
          <a:p>
            <a:r>
              <a:rPr lang="en-US" dirty="0"/>
              <a:t>Immigration has likely increased income inequality.</a:t>
            </a:r>
          </a:p>
          <a:p>
            <a:endParaRPr lang="en-US" sz="1000" dirty="0"/>
          </a:p>
          <a:p>
            <a:r>
              <a:rPr lang="en-US" dirty="0"/>
              <a:t>Its effect has likely been small.</a:t>
            </a:r>
          </a:p>
          <a:p>
            <a:pPr lvl="1"/>
            <a:r>
              <a:rPr lang="en-US" dirty="0"/>
              <a:t>~5% between 1980 and 2000</a:t>
            </a:r>
          </a:p>
          <a:p>
            <a:pPr lvl="1"/>
            <a:r>
              <a:rPr lang="en-US" dirty="0"/>
              <a:t>No reason to think it has been bigger since</a:t>
            </a:r>
          </a:p>
        </p:txBody>
      </p:sp>
      <p:sp>
        <p:nvSpPr>
          <p:cNvPr id="4" name="Slide Number Placeholder 3">
            <a:extLst>
              <a:ext uri="{FF2B5EF4-FFF2-40B4-BE49-F238E27FC236}">
                <a16:creationId xmlns:a16="http://schemas.microsoft.com/office/drawing/2014/main" id="{7381B2EA-61CC-BA4A-B986-69FA4028A085}"/>
              </a:ext>
            </a:extLst>
          </p:cNvPr>
          <p:cNvSpPr>
            <a:spLocks noGrp="1"/>
          </p:cNvSpPr>
          <p:nvPr>
            <p:ph type="sldNum" sz="quarter" idx="12"/>
          </p:nvPr>
        </p:nvSpPr>
        <p:spPr/>
        <p:txBody>
          <a:bodyPr/>
          <a:lstStyle/>
          <a:p>
            <a:fld id="{D9F085D5-EC86-4F6A-B501-C1359CB39116}" type="slidenum">
              <a:rPr lang="en-US" smtClean="0"/>
              <a:t>39</a:t>
            </a:fld>
            <a:endParaRPr lang="en-US" dirty="0"/>
          </a:p>
        </p:txBody>
      </p:sp>
    </p:spTree>
    <p:extLst>
      <p:ext uri="{BB962C8B-B14F-4D97-AF65-F5344CB8AC3E}">
        <p14:creationId xmlns:p14="http://schemas.microsoft.com/office/powerpoint/2010/main" val="84468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7100342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A3D6-DD12-6C49-9FBF-13F51DAD43F2}"/>
              </a:ext>
            </a:extLst>
          </p:cNvPr>
          <p:cNvSpPr>
            <a:spLocks noGrp="1"/>
          </p:cNvSpPr>
          <p:nvPr>
            <p:ph type="title"/>
          </p:nvPr>
        </p:nvSpPr>
        <p:spPr>
          <a:xfrm>
            <a:off x="782445" y="0"/>
            <a:ext cx="10515600" cy="1325563"/>
          </a:xfrm>
        </p:spPr>
        <p:txBody>
          <a:bodyPr/>
          <a:lstStyle/>
          <a:p>
            <a:r>
              <a:rPr lang="en-US" dirty="0">
                <a:solidFill>
                  <a:schemeClr val="bg1"/>
                </a:solidFill>
              </a:rPr>
              <a:t>Too</a:t>
            </a:r>
            <a:r>
              <a:rPr lang="en-US" dirty="0"/>
              <a:t> Much Inequality Can:</a:t>
            </a:r>
          </a:p>
        </p:txBody>
      </p:sp>
      <p:sp>
        <p:nvSpPr>
          <p:cNvPr id="3" name="Content Placeholder 2">
            <a:extLst>
              <a:ext uri="{FF2B5EF4-FFF2-40B4-BE49-F238E27FC236}">
                <a16:creationId xmlns:a16="http://schemas.microsoft.com/office/drawing/2014/main" id="{803E9CB7-5F64-E847-860E-0A399791883D}"/>
              </a:ext>
            </a:extLst>
          </p:cNvPr>
          <p:cNvSpPr>
            <a:spLocks noGrp="1"/>
          </p:cNvSpPr>
          <p:nvPr>
            <p:ph idx="1"/>
          </p:nvPr>
        </p:nvSpPr>
        <p:spPr/>
        <p:txBody>
          <a:bodyPr>
            <a:normAutofit/>
          </a:bodyPr>
          <a:lstStyle/>
          <a:p>
            <a:r>
              <a:rPr lang="en-US" dirty="0"/>
              <a:t>Reduce work effort, which reduces GDP.</a:t>
            </a:r>
          </a:p>
          <a:p>
            <a:endParaRPr lang="en-US" sz="900" dirty="0"/>
          </a:p>
          <a:p>
            <a:r>
              <a:rPr lang="en-US" dirty="0"/>
              <a:t>Reduce purchasing power of the middle class, which reduces GDP.</a:t>
            </a:r>
          </a:p>
          <a:p>
            <a:endParaRPr lang="en-US" sz="900" dirty="0"/>
          </a:p>
          <a:p>
            <a:r>
              <a:rPr lang="en-US" dirty="0"/>
              <a:t>Reduce the ability of people to get ahead, which reduces mobility.</a:t>
            </a:r>
          </a:p>
          <a:p>
            <a:pPr lvl="1">
              <a:spcAft>
                <a:spcPts val="1000"/>
              </a:spcAft>
            </a:pPr>
            <a:r>
              <a:rPr lang="en-US" dirty="0"/>
              <a:t>Puts the American Dream at risk.</a:t>
            </a:r>
          </a:p>
          <a:p>
            <a:r>
              <a:rPr lang="en-US" dirty="0"/>
              <a:t>Increase the share of the population living on low incomes.</a:t>
            </a:r>
          </a:p>
          <a:p>
            <a:pPr lvl="1">
              <a:spcAft>
                <a:spcPts val="1000"/>
              </a:spcAft>
            </a:pPr>
            <a:r>
              <a:rPr lang="en-US" dirty="0"/>
              <a:t>Offending our sense of equity?  Desire for shared prosperity?</a:t>
            </a:r>
          </a:p>
        </p:txBody>
      </p:sp>
      <p:sp>
        <p:nvSpPr>
          <p:cNvPr id="4" name="Slide Number Placeholder 3">
            <a:extLst>
              <a:ext uri="{FF2B5EF4-FFF2-40B4-BE49-F238E27FC236}">
                <a16:creationId xmlns:a16="http://schemas.microsoft.com/office/drawing/2014/main" id="{EDED670C-B2B7-4C43-AC43-BE03CE5F84D7}"/>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42705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285A0-6A35-F144-AAB5-7B892803552A}"/>
              </a:ext>
            </a:extLst>
          </p:cNvPr>
          <p:cNvSpPr>
            <a:spLocks noGrp="1"/>
          </p:cNvSpPr>
          <p:nvPr>
            <p:ph type="title"/>
          </p:nvPr>
        </p:nvSpPr>
        <p:spPr>
          <a:xfrm>
            <a:off x="871653" y="0"/>
            <a:ext cx="10515600" cy="1325563"/>
          </a:xfrm>
        </p:spPr>
        <p:txBody>
          <a:bodyPr/>
          <a:lstStyle/>
          <a:p>
            <a:r>
              <a:rPr lang="en-US" dirty="0">
                <a:solidFill>
                  <a:schemeClr val="bg1"/>
                </a:solidFill>
              </a:rPr>
              <a:t>Ine</a:t>
            </a:r>
            <a:r>
              <a:rPr lang="en-US" dirty="0"/>
              <a:t>quality Can Directly Affect GDP</a:t>
            </a:r>
          </a:p>
        </p:txBody>
      </p:sp>
      <p:sp>
        <p:nvSpPr>
          <p:cNvPr id="4" name="Slide Number Placeholder 3">
            <a:extLst>
              <a:ext uri="{FF2B5EF4-FFF2-40B4-BE49-F238E27FC236}">
                <a16:creationId xmlns:a16="http://schemas.microsoft.com/office/drawing/2014/main" id="{5DCF27CA-6BE0-084A-B3C1-6E785A143DF0}"/>
              </a:ext>
            </a:extLst>
          </p:cNvPr>
          <p:cNvSpPr>
            <a:spLocks noGrp="1"/>
          </p:cNvSpPr>
          <p:nvPr>
            <p:ph type="sldNum" sz="quarter" idx="12"/>
          </p:nvPr>
        </p:nvSpPr>
        <p:spPr/>
        <p:txBody>
          <a:bodyPr/>
          <a:lstStyle/>
          <a:p>
            <a:fld id="{D9F085D5-EC86-4F6A-B501-C1359CB39116}" type="slidenum">
              <a:rPr lang="en-GB" smtClean="0"/>
              <a:t>41</a:t>
            </a:fld>
            <a:endParaRPr lang="en-GB"/>
          </a:p>
        </p:txBody>
      </p:sp>
      <p:pic>
        <p:nvPicPr>
          <p:cNvPr id="1026" name="Picture 2">
            <a:extLst>
              <a:ext uri="{FF2B5EF4-FFF2-40B4-BE49-F238E27FC236}">
                <a16:creationId xmlns:a16="http://schemas.microsoft.com/office/drawing/2014/main" id="{80C55B87-50C4-D341-8437-3EBD85145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698" y="1110586"/>
            <a:ext cx="6320147" cy="511964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5676E4C1-8C1D-C74F-9A80-90A6ACD291D3}"/>
              </a:ext>
            </a:extLst>
          </p:cNvPr>
          <p:cNvSpPr txBox="1">
            <a:spLocks/>
          </p:cNvSpPr>
          <p:nvPr/>
        </p:nvSpPr>
        <p:spPr>
          <a:xfrm>
            <a:off x="7013699" y="1877189"/>
            <a:ext cx="5002251" cy="3870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US Economy is driven by consumption (67% of GDP).</a:t>
            </a:r>
          </a:p>
          <a:p>
            <a:pPr lvl="1"/>
            <a:r>
              <a:rPr lang="en-US"/>
              <a:t>Middle class are the big consumers.</a:t>
            </a:r>
          </a:p>
          <a:p>
            <a:pPr lvl="1"/>
            <a:r>
              <a:rPr lang="en-US"/>
              <a:t>They have less money.</a:t>
            </a:r>
          </a:p>
          <a:p>
            <a:pPr lvl="1"/>
            <a:r>
              <a:rPr lang="en-US"/>
              <a:t>Consumption is lower.</a:t>
            </a:r>
          </a:p>
          <a:p>
            <a:pPr lvl="1"/>
            <a:r>
              <a:rPr lang="en-US"/>
              <a:t>GDP is lower.</a:t>
            </a:r>
            <a:endParaRPr lang="en-US" dirty="0"/>
          </a:p>
        </p:txBody>
      </p:sp>
    </p:spTree>
    <p:extLst>
      <p:ext uri="{BB962C8B-B14F-4D97-AF65-F5344CB8AC3E}">
        <p14:creationId xmlns:p14="http://schemas.microsoft.com/office/powerpoint/2010/main" val="1454904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59B4-350D-574B-9122-6537BD0EB624}"/>
              </a:ext>
            </a:extLst>
          </p:cNvPr>
          <p:cNvSpPr>
            <a:spLocks noGrp="1"/>
          </p:cNvSpPr>
          <p:nvPr>
            <p:ph type="title"/>
          </p:nvPr>
        </p:nvSpPr>
        <p:spPr>
          <a:xfrm>
            <a:off x="796160" y="0"/>
            <a:ext cx="10515600" cy="1325563"/>
          </a:xfrm>
        </p:spPr>
        <p:txBody>
          <a:bodyPr/>
          <a:lstStyle/>
          <a:p>
            <a:r>
              <a:rPr lang="en-US" dirty="0">
                <a:solidFill>
                  <a:schemeClr val="bg1"/>
                </a:solidFill>
              </a:rPr>
              <a:t>Ten</a:t>
            </a:r>
            <a:r>
              <a:rPr lang="en-US" dirty="0"/>
              <a:t>sion in Policy Solutions</a:t>
            </a:r>
          </a:p>
        </p:txBody>
      </p:sp>
      <p:sp>
        <p:nvSpPr>
          <p:cNvPr id="3" name="Content Placeholder 2">
            <a:extLst>
              <a:ext uri="{FF2B5EF4-FFF2-40B4-BE49-F238E27FC236}">
                <a16:creationId xmlns:a16="http://schemas.microsoft.com/office/drawing/2014/main" id="{6E4E776A-D8EF-9E46-978B-43FDA188160D}"/>
              </a:ext>
            </a:extLst>
          </p:cNvPr>
          <p:cNvSpPr>
            <a:spLocks noGrp="1"/>
          </p:cNvSpPr>
          <p:nvPr>
            <p:ph idx="1"/>
          </p:nvPr>
        </p:nvSpPr>
        <p:spPr>
          <a:xfrm>
            <a:off x="838200" y="1570730"/>
            <a:ext cx="10515600" cy="4006205"/>
          </a:xfrm>
        </p:spPr>
        <p:txBody>
          <a:bodyPr>
            <a:normAutofit/>
          </a:bodyPr>
          <a:lstStyle/>
          <a:p>
            <a:r>
              <a:rPr lang="en-US" dirty="0"/>
              <a:t>Is it possible to increase growth at the same time that you reduce income inequality?</a:t>
            </a:r>
          </a:p>
          <a:p>
            <a:pPr lvl="1"/>
            <a:r>
              <a:rPr lang="en-US" dirty="0"/>
              <a:t>Common refrain among some that government intervention in the economy is always and everywhere bad for growth.</a:t>
            </a:r>
          </a:p>
          <a:p>
            <a:pPr marL="0" indent="0">
              <a:buNone/>
            </a:pPr>
            <a:endParaRPr lang="en-US" dirty="0"/>
          </a:p>
          <a:p>
            <a:r>
              <a:rPr lang="en-US" dirty="0"/>
              <a:t>Possibly: expanding equality of access promotes the full utilization of resources.</a:t>
            </a:r>
          </a:p>
          <a:p>
            <a:pPr lvl="1"/>
            <a:r>
              <a:rPr lang="en-US" dirty="0"/>
              <a:t>Expanding equality of access requires resources likely from the well-to-do.</a:t>
            </a:r>
          </a:p>
        </p:txBody>
      </p:sp>
      <p:sp>
        <p:nvSpPr>
          <p:cNvPr id="4" name="Slide Number Placeholder 3">
            <a:extLst>
              <a:ext uri="{FF2B5EF4-FFF2-40B4-BE49-F238E27FC236}">
                <a16:creationId xmlns:a16="http://schemas.microsoft.com/office/drawing/2014/main" id="{5A12D27E-955B-F44B-8521-49AA0C0EADCD}"/>
              </a:ext>
            </a:extLst>
          </p:cNvPr>
          <p:cNvSpPr>
            <a:spLocks noGrp="1"/>
          </p:cNvSpPr>
          <p:nvPr>
            <p:ph type="sldNum" sz="quarter" idx="12"/>
          </p:nvPr>
        </p:nvSpPr>
        <p:spPr/>
        <p:txBody>
          <a:bodyPr/>
          <a:lstStyle/>
          <a:p>
            <a:fld id="{D9F085D5-EC86-4F6A-B501-C1359CB39116}" type="slidenum">
              <a:rPr lang="en-US" smtClean="0"/>
              <a:t>42</a:t>
            </a:fld>
            <a:endParaRPr lang="en-US" dirty="0"/>
          </a:p>
        </p:txBody>
      </p:sp>
    </p:spTree>
    <p:extLst>
      <p:ext uri="{BB962C8B-B14F-4D97-AF65-F5344CB8AC3E}">
        <p14:creationId xmlns:p14="http://schemas.microsoft.com/office/powerpoint/2010/main" val="2862310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750" y="0"/>
            <a:ext cx="10515600" cy="1325563"/>
          </a:xfrm>
        </p:spPr>
        <p:txBody>
          <a:bodyPr/>
          <a:lstStyle/>
          <a:p>
            <a:r>
              <a:rPr lang="en-US" dirty="0">
                <a:solidFill>
                  <a:schemeClr val="bg1"/>
                </a:solidFill>
              </a:rPr>
              <a:t> Su</a:t>
            </a:r>
            <a:r>
              <a:rPr lang="en-US" dirty="0"/>
              <a:t>mmary</a:t>
            </a:r>
          </a:p>
        </p:txBody>
      </p:sp>
      <p:sp>
        <p:nvSpPr>
          <p:cNvPr id="3" name="Content Placeholder 2"/>
          <p:cNvSpPr>
            <a:spLocks noGrp="1"/>
          </p:cNvSpPr>
          <p:nvPr>
            <p:ph idx="1"/>
          </p:nvPr>
        </p:nvSpPr>
        <p:spPr>
          <a:xfrm>
            <a:off x="827982" y="1459275"/>
            <a:ext cx="7715250" cy="4660900"/>
          </a:xfrm>
        </p:spPr>
        <p:txBody>
          <a:bodyPr/>
          <a:lstStyle/>
          <a:p>
            <a:r>
              <a:rPr lang="en-US" dirty="0"/>
              <a:t>Income inequality is clearly increasing.</a:t>
            </a:r>
          </a:p>
          <a:p>
            <a:pPr lvl="1"/>
            <a:r>
              <a:rPr lang="en-US" dirty="0"/>
              <a:t>The economy is clearly favoring owners of productive resources over labor.</a:t>
            </a:r>
          </a:p>
          <a:p>
            <a:r>
              <a:rPr lang="en-US" dirty="0"/>
              <a:t>The causes appear to be largely driven by:</a:t>
            </a:r>
          </a:p>
          <a:p>
            <a:pPr lvl="1"/>
            <a:r>
              <a:rPr lang="en-US" dirty="0"/>
              <a:t>The market – technology, competition, and trade</a:t>
            </a:r>
          </a:p>
          <a:p>
            <a:pPr lvl="1"/>
            <a:r>
              <a:rPr lang="en-US" dirty="0"/>
              <a:t>Changing institutions.</a:t>
            </a:r>
          </a:p>
          <a:p>
            <a:r>
              <a:rPr lang="en-US" dirty="0"/>
              <a:t>Open questions are:</a:t>
            </a:r>
          </a:p>
          <a:p>
            <a:pPr lvl="1"/>
            <a:r>
              <a:rPr lang="en-US" dirty="0"/>
              <a:t>To act or not to act?</a:t>
            </a:r>
          </a:p>
          <a:p>
            <a:pPr lvl="1"/>
            <a:r>
              <a:rPr lang="en-US" dirty="0"/>
              <a:t>If so, how?</a:t>
            </a:r>
          </a:p>
          <a:p>
            <a:r>
              <a:rPr lang="en-US" dirty="0"/>
              <a:t>The level of inequality is a policy choice.</a:t>
            </a:r>
          </a:p>
          <a:p>
            <a:pPr lvl="1"/>
            <a:endParaRPr lang="en-US" dirty="0"/>
          </a:p>
        </p:txBody>
      </p:sp>
    </p:spTree>
    <p:extLst>
      <p:ext uri="{BB962C8B-B14F-4D97-AF65-F5344CB8AC3E}">
        <p14:creationId xmlns:p14="http://schemas.microsoft.com/office/powerpoint/2010/main" val="23580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9017"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Roger White</a:t>
            </a:r>
          </a:p>
          <a:p>
            <a:pPr marL="0" indent="0" algn="ctr">
              <a:buNone/>
            </a:pPr>
            <a:r>
              <a:rPr lang="en-US" dirty="0"/>
              <a:t>rwhite1@whittier.edu </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44</a:t>
            </a:fld>
            <a:endParaRPr lang="en-GB"/>
          </a:p>
        </p:txBody>
      </p:sp>
    </p:spTree>
    <p:extLst>
      <p:ext uri="{BB962C8B-B14F-4D97-AF65-F5344CB8AC3E}">
        <p14:creationId xmlns:p14="http://schemas.microsoft.com/office/powerpoint/2010/main" val="22357692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28000"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Coronavirus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The U.S. Economy</a:t>
            </a:r>
          </a:p>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175481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Jon </a:t>
            </a:r>
            <a:r>
              <a:rPr lang="en-US" dirty="0" err="1"/>
              <a:t>Haveman</a:t>
            </a:r>
            <a:r>
              <a:rPr lang="en-US" dirty="0"/>
              <a:t>, Executive Director of NEED</a:t>
            </a:r>
          </a:p>
          <a:p>
            <a:r>
              <a:rPr lang="en-US" dirty="0"/>
              <a:t>This slide deck was reviewed by:</a:t>
            </a:r>
          </a:p>
          <a:p>
            <a:pPr lvl="1"/>
            <a:r>
              <a:rPr lang="en-US" dirty="0"/>
              <a:t>Timothy </a:t>
            </a:r>
            <a:r>
              <a:rPr lang="en-US" dirty="0" err="1"/>
              <a:t>Smeeding</a:t>
            </a:r>
            <a:r>
              <a:rPr lang="en-US" dirty="0"/>
              <a:t>, University of Wisconsin</a:t>
            </a:r>
          </a:p>
          <a:p>
            <a:pPr lvl="1"/>
            <a:r>
              <a:rPr lang="en-US" dirty="0"/>
              <a:t>Robert Wright, </a:t>
            </a:r>
            <a:r>
              <a:rPr lang="en-US" dirty="0" err="1"/>
              <a:t>Augustana</a:t>
            </a:r>
            <a:r>
              <a:rPr lang="en-US" dirty="0"/>
              <a:t> University</a:t>
            </a:r>
          </a:p>
          <a:p>
            <a:r>
              <a:rPr lang="en-US" dirty="0"/>
              <a:t>Disclaimer</a:t>
            </a:r>
          </a:p>
          <a:p>
            <a:pPr lvl="1"/>
            <a:r>
              <a:rPr lang="en-US" dirty="0"/>
              <a:t>NEED presentations are designed to be nonpartisan</a:t>
            </a:r>
          </a:p>
          <a:p>
            <a:pPr lvl="1"/>
            <a:r>
              <a:rPr lang="en-US" dirty="0"/>
              <a:t>It is, however, inevitable that the presenter will be asked for and will provide their </a:t>
            </a:r>
            <a:r>
              <a:rPr lang="en-US"/>
              <a:t>own views</a:t>
            </a:r>
            <a:endParaRPr lang="en-US" dirty="0"/>
          </a:p>
          <a:p>
            <a:pPr lvl="1"/>
            <a:r>
              <a:rPr lang="en-US" dirty="0"/>
              <a:t>Such views are those of the presenter and not necessarily those of the National Economic Education Delegation (</a:t>
            </a:r>
            <a:r>
              <a:rPr lang="en-US"/>
              <a:t>NEED)</a:t>
            </a:r>
            <a:endParaRPr lang="en-US" dirty="0"/>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US" smtClean="0"/>
              <a:t>5</a:t>
            </a:fld>
            <a:endParaRPr lang="en-US" dirty="0"/>
          </a:p>
        </p:txBody>
      </p:sp>
    </p:spTree>
    <p:extLst>
      <p:ext uri="{BB962C8B-B14F-4D97-AF65-F5344CB8AC3E}">
        <p14:creationId xmlns:p14="http://schemas.microsoft.com/office/powerpoint/2010/main" val="628788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607247B2-215B-4554-876C-1F0EB271D4AE}"/>
              </a:ext>
            </a:extLst>
          </p:cNvPr>
          <p:cNvSpPr>
            <a:spLocks/>
          </p:cNvSpPr>
          <p:nvPr/>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43610" y="0"/>
            <a:ext cx="10515600" cy="1325563"/>
          </a:xfrm>
        </p:spPr>
        <p:txBody>
          <a:bodyPr/>
          <a:lstStyle/>
          <a:p>
            <a:r>
              <a:rPr lang="en-US" dirty="0">
                <a:solidFill>
                  <a:schemeClr val="bg1"/>
                </a:solidFill>
              </a:rPr>
              <a:t>Out</a:t>
            </a:r>
            <a:r>
              <a:rPr lang="en-US" dirty="0"/>
              <a:t>line</a:t>
            </a:r>
          </a:p>
        </p:txBody>
      </p:sp>
      <p:sp>
        <p:nvSpPr>
          <p:cNvPr id="11" name="Slide Number Placeholder 10">
            <a:extLst>
              <a:ext uri="{FF2B5EF4-FFF2-40B4-BE49-F238E27FC236}">
                <a16:creationId xmlns:a16="http://schemas.microsoft.com/office/drawing/2014/main" id="{0A81A560-D6F0-4CF2-A6B8-0F9C43F36E71}"/>
              </a:ext>
            </a:extLst>
          </p:cNvPr>
          <p:cNvSpPr>
            <a:spLocks noGrp="1"/>
          </p:cNvSpPr>
          <p:nvPr>
            <p:ph type="sldNum" sz="quarter" idx="12"/>
          </p:nvPr>
        </p:nvSpPr>
        <p:spPr/>
        <p:txBody>
          <a:bodyPr/>
          <a:lstStyle/>
          <a:p>
            <a:fld id="{D9F085D5-EC86-4F6A-B501-C1359CB39116}" type="slidenum">
              <a:rPr lang="en-US" smtClean="0"/>
              <a:pPr/>
              <a:t>6</a:t>
            </a:fld>
            <a:endParaRPr lang="en-US" dirty="0"/>
          </a:p>
        </p:txBody>
      </p:sp>
      <p:cxnSp>
        <p:nvCxnSpPr>
          <p:cNvPr id="7" name="Straight Connector 6">
            <a:extLst>
              <a:ext uri="{FF2B5EF4-FFF2-40B4-BE49-F238E27FC236}">
                <a16:creationId xmlns:a16="http://schemas.microsoft.com/office/drawing/2014/main" id="{9F69183D-BA9A-4ADF-BD36-FB418154C4BB}"/>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sp>
        <p:nvSpPr>
          <p:cNvPr id="12" name="Content Placeholder 3">
            <a:extLst>
              <a:ext uri="{FF2B5EF4-FFF2-40B4-BE49-F238E27FC236}">
                <a16:creationId xmlns:a16="http://schemas.microsoft.com/office/drawing/2014/main" id="{F60C5E11-4956-F645-9B92-01DBB4FA25D2}"/>
              </a:ext>
            </a:extLst>
          </p:cNvPr>
          <p:cNvSpPr txBox="1">
            <a:spLocks/>
          </p:cNvSpPr>
          <p:nvPr/>
        </p:nvSpPr>
        <p:spPr>
          <a:xfrm>
            <a:off x="2832226" y="1325563"/>
            <a:ext cx="6527548" cy="418916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Definition</a:t>
            </a:r>
          </a:p>
          <a:p>
            <a:pPr>
              <a:lnSpc>
                <a:spcPct val="100000"/>
              </a:lnSpc>
            </a:pPr>
            <a:r>
              <a:rPr lang="en-US" dirty="0"/>
              <a:t>Forms of inequality</a:t>
            </a:r>
          </a:p>
          <a:p>
            <a:pPr>
              <a:lnSpc>
                <a:spcPct val="100000"/>
              </a:lnSpc>
            </a:pPr>
            <a:r>
              <a:rPr lang="en-US" dirty="0"/>
              <a:t>What is the extent of inequality?</a:t>
            </a:r>
          </a:p>
          <a:p>
            <a:pPr>
              <a:lnSpc>
                <a:spcPct val="100000"/>
              </a:lnSpc>
            </a:pPr>
            <a:r>
              <a:rPr lang="en-US" dirty="0"/>
              <a:t>What are the sources of inequality?</a:t>
            </a:r>
          </a:p>
          <a:p>
            <a:pPr>
              <a:lnSpc>
                <a:spcPct val="100000"/>
              </a:lnSpc>
            </a:pPr>
            <a:r>
              <a:rPr lang="en-US" dirty="0"/>
              <a:t>Why does it matter?</a:t>
            </a:r>
          </a:p>
          <a:p>
            <a:pPr>
              <a:lnSpc>
                <a:spcPct val="100000"/>
              </a:lnSpc>
            </a:pPr>
            <a:r>
              <a:rPr lang="en-US" dirty="0"/>
              <a:t>Tension in policy solutions</a:t>
            </a:r>
          </a:p>
          <a:p>
            <a:pPr>
              <a:lnSpc>
                <a:spcPct val="100000"/>
              </a:lnSpc>
            </a:pPr>
            <a:r>
              <a:rPr lang="en-US" dirty="0"/>
              <a:t>Brief summary</a:t>
            </a:r>
          </a:p>
          <a:p>
            <a:pPr>
              <a:lnSpc>
                <a:spcPct val="100000"/>
              </a:lnSpc>
            </a:pPr>
            <a:r>
              <a:rPr lang="en-US" dirty="0"/>
              <a:t>Q&amp;A</a:t>
            </a:r>
          </a:p>
        </p:txBody>
      </p:sp>
    </p:spTree>
    <p:extLst>
      <p:ext uri="{BB962C8B-B14F-4D97-AF65-F5344CB8AC3E}">
        <p14:creationId xmlns:p14="http://schemas.microsoft.com/office/powerpoint/2010/main" val="751562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160" y="0"/>
            <a:ext cx="10515600" cy="1325563"/>
          </a:xfrm>
        </p:spPr>
        <p:txBody>
          <a:bodyPr/>
          <a:lstStyle/>
          <a:p>
            <a:r>
              <a:rPr lang="en-US" dirty="0">
                <a:solidFill>
                  <a:schemeClr val="bg1"/>
                </a:solidFill>
              </a:rPr>
              <a:t>Eco</a:t>
            </a:r>
            <a:r>
              <a:rPr lang="en-US" dirty="0"/>
              <a:t>nomic Inequality</a:t>
            </a:r>
          </a:p>
        </p:txBody>
      </p:sp>
      <p:sp>
        <p:nvSpPr>
          <p:cNvPr id="3" name="Content Placeholder 2"/>
          <p:cNvSpPr>
            <a:spLocks noGrp="1"/>
          </p:cNvSpPr>
          <p:nvPr>
            <p:ph sz="half" idx="1"/>
          </p:nvPr>
        </p:nvSpPr>
        <p:spPr>
          <a:xfrm>
            <a:off x="838200" y="1395397"/>
            <a:ext cx="5181600" cy="4189162"/>
          </a:xfrm>
        </p:spPr>
        <p:txBody>
          <a:bodyPr anchor="ctr" anchorCtr="0"/>
          <a:lstStyle/>
          <a:p>
            <a:r>
              <a:rPr lang="en-US" dirty="0"/>
              <a:t>Definition:</a:t>
            </a:r>
          </a:p>
          <a:p>
            <a:pPr lvl="1"/>
            <a:r>
              <a:rPr lang="en-US" dirty="0"/>
              <a:t>The extent to which the distribution of income, wealth, or consumption deviates from complete equality</a:t>
            </a:r>
          </a:p>
          <a:p>
            <a:pPr lvl="1"/>
            <a:endParaRPr lang="en-US" dirty="0"/>
          </a:p>
          <a:p>
            <a:pPr lvl="1"/>
            <a:r>
              <a:rPr lang="en-US" dirty="0"/>
              <a:t>The dispersion of income, wealth, or consumption throughout the economy</a:t>
            </a:r>
          </a:p>
        </p:txBody>
      </p:sp>
      <p:sp>
        <p:nvSpPr>
          <p:cNvPr id="4" name="Slide Number Placeholder 3">
            <a:extLst>
              <a:ext uri="{FF2B5EF4-FFF2-40B4-BE49-F238E27FC236}">
                <a16:creationId xmlns:a16="http://schemas.microsoft.com/office/drawing/2014/main" id="{CB994391-A037-42D0-906C-187BB297664B}"/>
              </a:ext>
            </a:extLst>
          </p:cNvPr>
          <p:cNvSpPr>
            <a:spLocks noGrp="1"/>
          </p:cNvSpPr>
          <p:nvPr>
            <p:ph type="sldNum" sz="quarter" idx="12"/>
          </p:nvPr>
        </p:nvSpPr>
        <p:spPr/>
        <p:txBody>
          <a:bodyPr/>
          <a:lstStyle/>
          <a:p>
            <a:fld id="{D9F085D5-EC86-4F6A-B501-C1359CB39116}" type="slidenum">
              <a:rPr lang="en-US" smtClean="0"/>
              <a:pPr/>
              <a:t>7</a:t>
            </a:fld>
            <a:endParaRPr lang="en-US" dirty="0"/>
          </a:p>
        </p:txBody>
      </p:sp>
      <p:cxnSp>
        <p:nvCxnSpPr>
          <p:cNvPr id="7" name="Straight Connector 6">
            <a:extLst>
              <a:ext uri="{FF2B5EF4-FFF2-40B4-BE49-F238E27FC236}">
                <a16:creationId xmlns:a16="http://schemas.microsoft.com/office/drawing/2014/main" id="{9282F4B6-A172-4E44-9BB2-C7E8C87349DA}"/>
              </a:ext>
            </a:extLst>
          </p:cNvPr>
          <p:cNvCxnSpPr>
            <a:cxnSpLocks/>
          </p:cNvCxnSpPr>
          <p:nvPr/>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698A85-EA40-4EBB-8EFF-6FFBC920CAD3}"/>
              </a:ext>
            </a:extLst>
          </p:cNvPr>
          <p:cNvPicPr>
            <a:picLocks noChangeAspect="1"/>
          </p:cNvPicPr>
          <p:nvPr/>
        </p:nvPicPr>
        <p:blipFill>
          <a:blip r:embed="rId2"/>
          <a:stretch>
            <a:fillRect/>
          </a:stretch>
        </p:blipFill>
        <p:spPr>
          <a:xfrm>
            <a:off x="6308899" y="2321122"/>
            <a:ext cx="4511501" cy="3007668"/>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91977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4A4F-0F5C-B34D-AED1-761D951E1B63}"/>
              </a:ext>
            </a:extLst>
          </p:cNvPr>
          <p:cNvSpPr>
            <a:spLocks noGrp="1"/>
          </p:cNvSpPr>
          <p:nvPr>
            <p:ph type="title"/>
          </p:nvPr>
        </p:nvSpPr>
        <p:spPr>
          <a:xfrm>
            <a:off x="876300" y="0"/>
            <a:ext cx="10515600" cy="1325563"/>
          </a:xfrm>
        </p:spPr>
        <p:txBody>
          <a:bodyPr/>
          <a:lstStyle/>
          <a:p>
            <a:r>
              <a:rPr lang="en-US" dirty="0">
                <a:solidFill>
                  <a:schemeClr val="bg1"/>
                </a:solidFill>
              </a:rPr>
              <a:t>Dif</a:t>
            </a:r>
            <a:r>
              <a:rPr lang="en-US" dirty="0"/>
              <a:t>ferent Ways of Thinking About Inequality </a:t>
            </a:r>
          </a:p>
        </p:txBody>
      </p:sp>
      <p:sp>
        <p:nvSpPr>
          <p:cNvPr id="3" name="Content Placeholder 2">
            <a:extLst>
              <a:ext uri="{FF2B5EF4-FFF2-40B4-BE49-F238E27FC236}">
                <a16:creationId xmlns:a16="http://schemas.microsoft.com/office/drawing/2014/main" id="{44AC5FE0-2677-AA4F-816D-9FB980AE2D5D}"/>
              </a:ext>
            </a:extLst>
          </p:cNvPr>
          <p:cNvSpPr>
            <a:spLocks noGrp="1"/>
          </p:cNvSpPr>
          <p:nvPr>
            <p:ph idx="1"/>
          </p:nvPr>
        </p:nvSpPr>
        <p:spPr>
          <a:xfrm>
            <a:off x="1179040" y="1325563"/>
            <a:ext cx="4347519" cy="4351338"/>
          </a:xfrm>
        </p:spPr>
        <p:txBody>
          <a:bodyPr/>
          <a:lstStyle/>
          <a:p>
            <a:r>
              <a:rPr lang="en-US" dirty="0"/>
              <a:t>Income Inequality</a:t>
            </a:r>
          </a:p>
          <a:p>
            <a:pPr lvl="1"/>
            <a:r>
              <a:rPr lang="en-US" dirty="0"/>
              <a:t>Before taxes and transfers</a:t>
            </a:r>
          </a:p>
          <a:p>
            <a:pPr lvl="1"/>
            <a:r>
              <a:rPr lang="en-US" dirty="0"/>
              <a:t>After taxes and transfers</a:t>
            </a:r>
          </a:p>
          <a:p>
            <a:r>
              <a:rPr lang="en-US" dirty="0"/>
              <a:t>Wealth Inequality</a:t>
            </a:r>
          </a:p>
          <a:p>
            <a:r>
              <a:rPr lang="en-US" dirty="0"/>
              <a:t>Consumption Inequality</a:t>
            </a:r>
          </a:p>
        </p:txBody>
      </p:sp>
      <p:sp>
        <p:nvSpPr>
          <p:cNvPr id="4" name="Slide Number Placeholder 3">
            <a:extLst>
              <a:ext uri="{FF2B5EF4-FFF2-40B4-BE49-F238E27FC236}">
                <a16:creationId xmlns:a16="http://schemas.microsoft.com/office/drawing/2014/main" id="{F71795BF-E1AA-5348-8D73-947F1CBCC4DE}"/>
              </a:ext>
            </a:extLst>
          </p:cNvPr>
          <p:cNvSpPr>
            <a:spLocks noGrp="1"/>
          </p:cNvSpPr>
          <p:nvPr>
            <p:ph type="sldNum" sz="quarter" idx="12"/>
          </p:nvPr>
        </p:nvSpPr>
        <p:spPr/>
        <p:txBody>
          <a:bodyPr/>
          <a:lstStyle/>
          <a:p>
            <a:fld id="{D9F085D5-EC86-4F6A-B501-C1359CB39116}" type="slidenum">
              <a:rPr lang="en-US" smtClean="0"/>
              <a:t>8</a:t>
            </a:fld>
            <a:endParaRPr lang="en-US" dirty="0"/>
          </a:p>
        </p:txBody>
      </p:sp>
      <p:sp>
        <p:nvSpPr>
          <p:cNvPr id="5" name="TextBox 4">
            <a:extLst>
              <a:ext uri="{FF2B5EF4-FFF2-40B4-BE49-F238E27FC236}">
                <a16:creationId xmlns:a16="http://schemas.microsoft.com/office/drawing/2014/main" id="{B166F9D8-F466-554C-8E30-B2BFF7F5C72D}"/>
              </a:ext>
            </a:extLst>
          </p:cNvPr>
          <p:cNvSpPr txBox="1"/>
          <p:nvPr/>
        </p:nvSpPr>
        <p:spPr>
          <a:xfrm>
            <a:off x="6235808" y="2470180"/>
            <a:ext cx="4855780" cy="2062103"/>
          </a:xfrm>
          <a:prstGeom prst="rect">
            <a:avLst/>
          </a:prstGeom>
          <a:noFill/>
          <a:ln>
            <a:solidFill>
              <a:schemeClr val="tx1"/>
            </a:solidFill>
          </a:ln>
        </p:spPr>
        <p:txBody>
          <a:bodyPr wrap="square" rtlCol="0">
            <a:spAutoFit/>
          </a:bodyPr>
          <a:lstStyle/>
          <a:p>
            <a:pPr algn="ctr"/>
            <a:r>
              <a:rPr lang="en-US" sz="2000" dirty="0">
                <a:solidFill>
                  <a:srgbClr val="FF0000"/>
                </a:solidFill>
              </a:rPr>
              <a:t>How does wealth differ from income?</a:t>
            </a:r>
          </a:p>
          <a:p>
            <a:endParaRPr lang="en-US" dirty="0"/>
          </a:p>
          <a:p>
            <a:r>
              <a:rPr lang="en-US" b="1" dirty="0"/>
              <a:t>Income</a:t>
            </a:r>
            <a:r>
              <a:rPr lang="en-US" dirty="0"/>
              <a:t> is measured over a period of time, say one year. </a:t>
            </a:r>
          </a:p>
          <a:p>
            <a:endParaRPr lang="en-US" dirty="0"/>
          </a:p>
          <a:p>
            <a:r>
              <a:rPr lang="en-US" b="1" dirty="0"/>
              <a:t>Wealth </a:t>
            </a:r>
            <a:r>
              <a:rPr lang="en-US" dirty="0"/>
              <a:t>is one’s accumulated savings, including physical and financial assets (net worth).  </a:t>
            </a:r>
          </a:p>
        </p:txBody>
      </p:sp>
    </p:spTree>
    <p:extLst>
      <p:ext uri="{BB962C8B-B14F-4D97-AF65-F5344CB8AC3E}">
        <p14:creationId xmlns:p14="http://schemas.microsoft.com/office/powerpoint/2010/main" val="72941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5F973-D99B-374E-9773-CE4E2820B6A5}"/>
              </a:ext>
            </a:extLst>
          </p:cNvPr>
          <p:cNvSpPr>
            <a:spLocks noGrp="1"/>
          </p:cNvSpPr>
          <p:nvPr>
            <p:ph type="title"/>
          </p:nvPr>
        </p:nvSpPr>
        <p:spPr>
          <a:xfrm>
            <a:off x="764630" y="0"/>
            <a:ext cx="10515600" cy="1325563"/>
          </a:xfrm>
        </p:spPr>
        <p:txBody>
          <a:bodyPr/>
          <a:lstStyle/>
          <a:p>
            <a:r>
              <a:rPr lang="en-US" dirty="0">
                <a:solidFill>
                  <a:schemeClr val="bg1"/>
                </a:solidFill>
              </a:rPr>
              <a:t>Rec</a:t>
            </a:r>
            <a:r>
              <a:rPr lang="en-US" dirty="0"/>
              <a:t>ent Facts on Income Inequality</a:t>
            </a:r>
          </a:p>
        </p:txBody>
      </p:sp>
      <p:sp>
        <p:nvSpPr>
          <p:cNvPr id="3" name="Content Placeholder 2">
            <a:extLst>
              <a:ext uri="{FF2B5EF4-FFF2-40B4-BE49-F238E27FC236}">
                <a16:creationId xmlns:a16="http://schemas.microsoft.com/office/drawing/2014/main" id="{70A04663-BFFC-6548-891E-1F8204EB7F5F}"/>
              </a:ext>
            </a:extLst>
          </p:cNvPr>
          <p:cNvSpPr>
            <a:spLocks noGrp="1"/>
          </p:cNvSpPr>
          <p:nvPr>
            <p:ph idx="1"/>
          </p:nvPr>
        </p:nvSpPr>
        <p:spPr/>
        <p:txBody>
          <a:bodyPr/>
          <a:lstStyle/>
          <a:p>
            <a:r>
              <a:rPr lang="en-US" dirty="0"/>
              <a:t>Beginning in the 1970s, the income gap widened.</a:t>
            </a:r>
          </a:p>
          <a:p>
            <a:pPr marL="0" indent="0">
              <a:buNone/>
            </a:pPr>
            <a:endParaRPr lang="en-US" dirty="0"/>
          </a:p>
          <a:p>
            <a:pPr lvl="1"/>
            <a:r>
              <a:rPr lang="en-US" dirty="0"/>
              <a:t>Income growth in the middle and lower parts of the distribution slowed</a:t>
            </a:r>
          </a:p>
          <a:p>
            <a:pPr marL="457200" lvl="1" indent="0">
              <a:buNone/>
            </a:pPr>
            <a:endParaRPr lang="en-US" dirty="0"/>
          </a:p>
          <a:p>
            <a:pPr lvl="1"/>
            <a:r>
              <a:rPr lang="en-US" dirty="0"/>
              <a:t>Incomes at the top continued to grow strongly</a:t>
            </a:r>
          </a:p>
          <a:p>
            <a:pPr marL="457200" lvl="1" indent="0">
              <a:buNone/>
            </a:pPr>
            <a:endParaRPr lang="en-US" dirty="0"/>
          </a:p>
          <a:p>
            <a:pPr lvl="1"/>
            <a:r>
              <a:rPr lang="en-US" dirty="0"/>
              <a:t>Income shares at the very top of the distribution rose to levels last seen more than 80 years ago</a:t>
            </a:r>
          </a:p>
        </p:txBody>
      </p:sp>
      <p:sp>
        <p:nvSpPr>
          <p:cNvPr id="4" name="Slide Number Placeholder 3">
            <a:extLst>
              <a:ext uri="{FF2B5EF4-FFF2-40B4-BE49-F238E27FC236}">
                <a16:creationId xmlns:a16="http://schemas.microsoft.com/office/drawing/2014/main" id="{0D775DA5-98C1-4547-91AA-7103E7EDC913}"/>
              </a:ext>
            </a:extLst>
          </p:cNvPr>
          <p:cNvSpPr>
            <a:spLocks noGrp="1"/>
          </p:cNvSpPr>
          <p:nvPr>
            <p:ph type="sldNum" sz="quarter" idx="12"/>
          </p:nvPr>
        </p:nvSpPr>
        <p:spPr/>
        <p:txBody>
          <a:bodyPr/>
          <a:lstStyle/>
          <a:p>
            <a:fld id="{D9F085D5-EC86-4F6A-B501-C1359CB39116}" type="slidenum">
              <a:rPr lang="en-US" smtClean="0"/>
              <a:t>9</a:t>
            </a:fld>
            <a:endParaRPr lang="en-US" dirty="0"/>
          </a:p>
        </p:txBody>
      </p:sp>
      <p:sp>
        <p:nvSpPr>
          <p:cNvPr id="5" name="TextBox 4">
            <a:extLst>
              <a:ext uri="{FF2B5EF4-FFF2-40B4-BE49-F238E27FC236}">
                <a16:creationId xmlns:a16="http://schemas.microsoft.com/office/drawing/2014/main" id="{0054F60A-EF1A-6944-BE42-2798F90A42CC}"/>
              </a:ext>
            </a:extLst>
          </p:cNvPr>
          <p:cNvSpPr txBox="1"/>
          <p:nvPr/>
        </p:nvSpPr>
        <p:spPr>
          <a:xfrm>
            <a:off x="3249827" y="6457890"/>
            <a:ext cx="7172156" cy="400110"/>
          </a:xfrm>
          <a:prstGeom prst="rect">
            <a:avLst/>
          </a:prstGeom>
          <a:noFill/>
        </p:spPr>
        <p:txBody>
          <a:bodyPr wrap="none" rtlCol="0">
            <a:spAutoFit/>
          </a:bodyPr>
          <a:lstStyle/>
          <a:p>
            <a:pPr lvl="0">
              <a:defRPr/>
            </a:pPr>
            <a:r>
              <a:rPr lang="en-US" sz="1000" dirty="0"/>
              <a:t>Source: Chad Stone, Danilo </a:t>
            </a:r>
            <a:r>
              <a:rPr lang="en-US" sz="1000" dirty="0" err="1"/>
              <a:t>Trisi</a:t>
            </a:r>
            <a:r>
              <a:rPr lang="en-US" sz="1000" dirty="0"/>
              <a:t>, </a:t>
            </a:r>
            <a:r>
              <a:rPr lang="en-US" sz="1000" dirty="0" err="1"/>
              <a:t>Arloc</a:t>
            </a:r>
            <a:r>
              <a:rPr lang="en-US" sz="1000" dirty="0"/>
              <a:t> Sherman, and Roderick Taylor, “A Guide to Statistics on Historical Trends in Income Inequality,” </a:t>
            </a:r>
          </a:p>
          <a:p>
            <a:pPr lvl="0">
              <a:defRPr/>
            </a:pPr>
            <a:r>
              <a:rPr lang="en-US" sz="1000" dirty="0"/>
              <a:t>Center on Budget and Policy Priorities, Policy Futures, May 15, 2018.</a:t>
            </a:r>
          </a:p>
        </p:txBody>
      </p:sp>
    </p:spTree>
    <p:extLst>
      <p:ext uri="{BB962C8B-B14F-4D97-AF65-F5344CB8AC3E}">
        <p14:creationId xmlns:p14="http://schemas.microsoft.com/office/powerpoint/2010/main" val="418242526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70783</TotalTime>
  <Words>2080</Words>
  <Application>Microsoft Office PowerPoint</Application>
  <PresentationFormat>Widescreen</PresentationFormat>
  <Paragraphs>382</Paragraphs>
  <Slides>45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Courier New</vt:lpstr>
      <vt:lpstr>Custom Design</vt:lpstr>
      <vt:lpstr>Economic Inequality</vt:lpstr>
      <vt:lpstr> National Economic Education Delegation</vt:lpstr>
      <vt:lpstr>Who Are We?</vt:lpstr>
      <vt:lpstr>Where Are We?</vt:lpstr>
      <vt:lpstr>Credits and Disclaimer</vt:lpstr>
      <vt:lpstr>Outline</vt:lpstr>
      <vt:lpstr>Economic Inequality</vt:lpstr>
      <vt:lpstr>Different Ways of Thinking About Inequality </vt:lpstr>
      <vt:lpstr>Recent Facts on Income Inequality</vt:lpstr>
      <vt:lpstr> National Income Inequality: Share of Top 10%</vt:lpstr>
      <vt:lpstr>An Abrupt Increase in Inequality</vt:lpstr>
      <vt:lpstr>Most of the Action Is at the Top: Pre-Tax</vt:lpstr>
      <vt:lpstr>Most of the Action Is at the Top: Post-Tax</vt:lpstr>
      <vt:lpstr>Income Growth Pattern – Has Changed</vt:lpstr>
      <vt:lpstr>Income Growth Patterns Have Reversed!</vt:lpstr>
      <vt:lpstr>Income Share Changes Between 1970  and 2020</vt:lpstr>
      <vt:lpstr>The Gini Coefficient</vt:lpstr>
      <vt:lpstr>Measuring inequality: The Lorenz Curve</vt:lpstr>
      <vt:lpstr>Forming the GINI Coefficient: 2015</vt:lpstr>
      <vt:lpstr>Your Local Inequality Trend</vt:lpstr>
      <vt:lpstr>A Second Measure of Inequality: Wealth</vt:lpstr>
      <vt:lpstr>Wealth Concentration Has Been Rising</vt:lpstr>
      <vt:lpstr>Wealth is More and More Concentrated</vt:lpstr>
      <vt:lpstr>By Household Income</vt:lpstr>
      <vt:lpstr>Wealth Gini Coefficient for U.S.</vt:lpstr>
      <vt:lpstr> A Third Measure of Inequality: Consumption</vt:lpstr>
      <vt:lpstr> Consumption Inequality</vt:lpstr>
      <vt:lpstr>Growing Evidence: Consumption Inequality</vt:lpstr>
      <vt:lpstr>Where Does Inequality Come From?</vt:lpstr>
      <vt:lpstr>  Sources of Inequality Through Late 1990s</vt:lpstr>
      <vt:lpstr>Technological Change and Inequality</vt:lpstr>
      <vt:lpstr>Government Policy and Inequality</vt:lpstr>
      <vt:lpstr>Tax and Transfer Programs and Inequality</vt:lpstr>
      <vt:lpstr>Tax and Transfer Programs: Income Shares</vt:lpstr>
      <vt:lpstr>Globalization</vt:lpstr>
      <vt:lpstr>Mechanisms for the Effects of Globalization</vt:lpstr>
      <vt:lpstr> Declining Unionization</vt:lpstr>
      <vt:lpstr> Immigration and Inequality</vt:lpstr>
      <vt:lpstr> Immigration and Inequality</vt:lpstr>
      <vt:lpstr>Too Much Inequality Can:</vt:lpstr>
      <vt:lpstr>Inequality Can Directly Affect GDP</vt:lpstr>
      <vt:lpstr>Tension in Policy Solutions</vt:lpstr>
      <vt:lpstr> Summary</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White Roger</cp:lastModifiedBy>
  <cp:revision>368</cp:revision>
  <cp:lastPrinted>2018-04-14T23:01:43Z</cp:lastPrinted>
  <dcterms:created xsi:type="dcterms:W3CDTF">2017-05-03T22:30:38Z</dcterms:created>
  <dcterms:modified xsi:type="dcterms:W3CDTF">2023-10-24T16:57:49Z</dcterms:modified>
</cp:coreProperties>
</file>